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sldIdLst>
    <p:sldId id="280" r:id="rId5"/>
    <p:sldId id="287" r:id="rId6"/>
    <p:sldId id="307" r:id="rId7"/>
    <p:sldId id="286" r:id="rId8"/>
    <p:sldId id="294" r:id="rId9"/>
    <p:sldId id="305" r:id="rId10"/>
    <p:sldId id="310" r:id="rId11"/>
    <p:sldId id="308" r:id="rId12"/>
    <p:sldId id="309" r:id="rId13"/>
    <p:sldId id="288" r:id="rId14"/>
    <p:sldId id="295" r:id="rId15"/>
    <p:sldId id="298" r:id="rId16"/>
    <p:sldId id="303" r:id="rId17"/>
    <p:sldId id="293" r:id="rId18"/>
    <p:sldId id="296" r:id="rId19"/>
    <p:sldId id="285" r:id="rId20"/>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789F8E7-6564-6446-B67D-6B1A745E07EC}">
          <p14:sldIdLst>
            <p14:sldId id="280"/>
            <p14:sldId id="287"/>
            <p14:sldId id="307"/>
            <p14:sldId id="286"/>
            <p14:sldId id="294"/>
            <p14:sldId id="305"/>
            <p14:sldId id="310"/>
            <p14:sldId id="308"/>
            <p14:sldId id="309"/>
            <p14:sldId id="288"/>
            <p14:sldId id="295"/>
            <p14:sldId id="298"/>
            <p14:sldId id="303"/>
            <p14:sldId id="293"/>
            <p14:sldId id="296"/>
            <p14:sldId id="285"/>
          </p14:sldIdLst>
        </p14:section>
        <p14:section name="Rough Slides" id="{2E54973A-8820-FC43-A204-D4F5D9E25E3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032E33-9567-DC8E-3818-9C6E4F112D8C}" name="Stacey Greene" initials="SG" userId="S::agreene@stevens.edu::8691361d-68f7-40e3-a002-b2b2c8069a8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300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578"/>
    <p:restoredTop sz="96327"/>
  </p:normalViewPr>
  <p:slideViewPr>
    <p:cSldViewPr snapToGrid="0" snapToObjects="1">
      <p:cViewPr varScale="1">
        <p:scale>
          <a:sx n="125" d="100"/>
          <a:sy n="125" d="100"/>
        </p:scale>
        <p:origin x="8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48F17-CD88-C84D-81CB-EFB18C377763}" type="datetimeFigureOut">
              <a:rPr lang="en-US" smtClean="0"/>
              <a:t>12/12/24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B341C-843E-6244-9C40-DD933A1134AC}" type="slidenum">
              <a:rPr lang="en-US" smtClean="0"/>
              <a:t>‹#›</a:t>
            </a:fld>
            <a:endParaRPr lang="en-US" dirty="0"/>
          </a:p>
        </p:txBody>
      </p:sp>
    </p:spTree>
    <p:extLst>
      <p:ext uri="{BB962C8B-B14F-4D97-AF65-F5344CB8AC3E}">
        <p14:creationId xmlns:p14="http://schemas.microsoft.com/office/powerpoint/2010/main" val="1186247763"/>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p>
        </p:txBody>
      </p:sp>
    </p:spTree>
    <p:extLst>
      <p:ext uri="{BB962C8B-B14F-4D97-AF65-F5344CB8AC3E}">
        <p14:creationId xmlns:p14="http://schemas.microsoft.com/office/powerpoint/2010/main" val="117988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434900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2381142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2200513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508237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4197548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3920924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dirty="0"/>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105363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1526407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Tree>
    <p:extLst>
      <p:ext uri="{BB962C8B-B14F-4D97-AF65-F5344CB8AC3E}">
        <p14:creationId xmlns:p14="http://schemas.microsoft.com/office/powerpoint/2010/main" val="2920050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4267CD5E-26CF-4249-8540-BB1D07FD4227}" type="slidenum">
              <a:rPr lang="en-US" smtClean="0"/>
              <a:t>‹#›</a:t>
            </a:fld>
            <a:endParaRPr lang="en-US" dirty="0"/>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dirty="0"/>
              <a:t>CLICK TO EDIT TITLE</a:t>
            </a:r>
          </a:p>
        </p:txBody>
      </p:sp>
    </p:spTree>
    <p:extLst>
      <p:ext uri="{BB962C8B-B14F-4D97-AF65-F5344CB8AC3E}">
        <p14:creationId xmlns:p14="http://schemas.microsoft.com/office/powerpoint/2010/main" val="684570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A statue of a person riding a horse&#10;&#10;Description automatically generated with medium confidence">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a:srcRect l="16253"/>
          <a:stretch/>
        </p:blipFill>
        <p:spPr>
          <a:xfrm>
            <a:off x="2" y="0"/>
            <a:ext cx="863634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p>
        </p:txBody>
      </p:sp>
    </p:spTree>
    <p:extLst>
      <p:ext uri="{BB962C8B-B14F-4D97-AF65-F5344CB8AC3E}">
        <p14:creationId xmlns:p14="http://schemas.microsoft.com/office/powerpoint/2010/main" val="2184504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dirty="0"/>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dirty="0"/>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4169371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dirty="0"/>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9482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391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userDrawn="1"/>
        </p:nvPicPr>
        <p:blipFill rotWithShape="1">
          <a:blip r:embed="rId2"/>
          <a:srcRect l="28985"/>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dirty="0">
                <a:solidFill>
                  <a:schemeClr val="bg1"/>
                </a:solidFill>
                <a:latin typeface="Saira Condensed Condensed Light" pitchFamily="2" charset="77"/>
              </a:rPr>
              <a:t>THANK </a:t>
            </a:r>
            <a:r>
              <a:rPr lang="en-US" sz="5400" b="1" i="0" dirty="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1" kern="1200" dirty="0">
                <a:solidFill>
                  <a:schemeClr val="bg1"/>
                </a:solidFill>
                <a:effectLst/>
                <a:latin typeface="IBM Plex Sans" panose="020B0503050203000203" pitchFamily="34" charset="0"/>
                <a:ea typeface="+mn-ea"/>
                <a:cs typeface="+mn-cs"/>
              </a:rPr>
              <a:t>Stevens Institute of Technology</a:t>
            </a:r>
            <a:br>
              <a:rPr lang="en-US" sz="1600" b="1" kern="1200" dirty="0">
                <a:solidFill>
                  <a:schemeClr val="bg1"/>
                </a:solidFill>
                <a:effectLst/>
                <a:latin typeface="IBM Plex Sans" panose="020B0503050203000203" pitchFamily="34" charset="0"/>
                <a:ea typeface="+mn-ea"/>
                <a:cs typeface="+mn-cs"/>
              </a:rPr>
            </a:br>
            <a:r>
              <a:rPr lang="en-US" sz="1600" kern="1200" dirty="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600712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userDrawn="1"/>
        </p:nvPicPr>
        <p:blipFill rotWithShape="1">
          <a:blip r:embed="rId2"/>
          <a:srcRect l="103" r="14569"/>
          <a:stretch/>
        </p:blipFill>
        <p:spPr>
          <a:xfrm>
            <a:off x="-2033456" y="0"/>
            <a:ext cx="10392405"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userDrawn="1"/>
        </p:nvPicPr>
        <p:blipFill>
          <a:blip r:embed="rId3"/>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 Date</a:t>
            </a:r>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15" name="TextBox 14">
            <a:extLst>
              <a:ext uri="{FF2B5EF4-FFF2-40B4-BE49-F238E27FC236}">
                <a16:creationId xmlns:a16="http://schemas.microsoft.com/office/drawing/2014/main" id="{7EBB0808-AF7F-629E-3160-773C1F8C9FE9}"/>
              </a:ext>
            </a:extLst>
          </p:cNvPr>
          <p:cNvSpPr txBox="1"/>
          <p:nvPr userDrawn="1"/>
        </p:nvSpPr>
        <p:spPr>
          <a:xfrm>
            <a:off x="912816" y="1325690"/>
            <a:ext cx="4215776" cy="5135445"/>
          </a:xfrm>
          <a:prstGeom prst="rect">
            <a:avLst/>
          </a:prstGeom>
          <a:noFill/>
        </p:spPr>
        <p:txBody>
          <a:bodyPr wrap="square" rtlCol="0">
            <a:spAutoFit/>
          </a:bodyPr>
          <a:lstStyle/>
          <a:p>
            <a:r>
              <a:rPr lang="en-US" b="1" dirty="0">
                <a:latin typeface="IBM Plex Sans" panose="020B0503050203000203" pitchFamily="34" charset="0"/>
              </a:rPr>
              <a:t>INSTRUCTIONS TO REPLACE IMAGE:</a:t>
            </a:r>
          </a:p>
          <a:p>
            <a:endParaRPr lang="en-US" b="1" dirty="0">
              <a:latin typeface="IBM Plex Sans" panose="020B0503050203000203" pitchFamily="34" charset="0"/>
            </a:endParaRPr>
          </a:p>
          <a:p>
            <a:pPr marL="342900" indent="-342900">
              <a:lnSpc>
                <a:spcPct val="150000"/>
              </a:lnSpc>
              <a:buFont typeface="+mj-lt"/>
              <a:buAutoNum type="arabicPeriod"/>
            </a:pPr>
            <a:r>
              <a:rPr lang="en-US" sz="1400" b="0" dirty="0">
                <a:latin typeface="IBM Plex Sans" panose="020B0503050203000203" pitchFamily="34" charset="0"/>
              </a:rPr>
              <a:t>Go to View&gt;Slide Master</a:t>
            </a:r>
          </a:p>
          <a:p>
            <a:pPr marL="342900" indent="-342900">
              <a:lnSpc>
                <a:spcPct val="150000"/>
              </a:lnSpc>
              <a:buFont typeface="+mj-lt"/>
              <a:buAutoNum type="arabicPeriod"/>
            </a:pPr>
            <a:r>
              <a:rPr lang="en-US" sz="1400" b="0" dirty="0">
                <a:latin typeface="IBM Plex Sans" panose="020B0503050203000203" pitchFamily="34" charset="0"/>
              </a:rPr>
              <a:t>Locate this layout and duplicate it</a:t>
            </a:r>
          </a:p>
          <a:p>
            <a:pPr marL="342900" indent="-342900">
              <a:lnSpc>
                <a:spcPct val="150000"/>
              </a:lnSpc>
              <a:buFont typeface="+mj-lt"/>
              <a:buAutoNum type="arabicPeriod"/>
            </a:pPr>
            <a:r>
              <a:rPr lang="en-US" sz="1400" b="0" dirty="0">
                <a:latin typeface="IBM Plex Sans" panose="020B0503050203000203" pitchFamily="34" charset="0"/>
              </a:rPr>
              <a:t>Right-click the orange circle on the far-left side of this image</a:t>
            </a:r>
          </a:p>
          <a:p>
            <a:pPr marL="342900" indent="-342900">
              <a:lnSpc>
                <a:spcPct val="150000"/>
              </a:lnSpc>
              <a:buFont typeface="+mj-lt"/>
              <a:buAutoNum type="arabicPeriod"/>
            </a:pPr>
            <a:r>
              <a:rPr lang="en-US" sz="1400" b="0" dirty="0">
                <a:latin typeface="IBM Plex Sans" panose="020B0503050203000203" pitchFamily="34" charset="0"/>
              </a:rPr>
              <a:t>Scroll to “Change Picture”</a:t>
            </a:r>
          </a:p>
          <a:p>
            <a:pPr marL="342900" indent="-342900">
              <a:lnSpc>
                <a:spcPct val="150000"/>
              </a:lnSpc>
              <a:buFont typeface="+mj-lt"/>
              <a:buAutoNum type="arabicPeriod"/>
            </a:pPr>
            <a:r>
              <a:rPr lang="en-US" sz="1400" b="0" dirty="0">
                <a:latin typeface="IBM Plex Sans" panose="020B0503050203000203" pitchFamily="34" charset="0"/>
              </a:rPr>
              <a:t>Select “From File” (note that your version of PowerPoint may use different menu language)</a:t>
            </a:r>
          </a:p>
          <a:p>
            <a:pPr marL="342900" indent="-342900">
              <a:lnSpc>
                <a:spcPct val="150000"/>
              </a:lnSpc>
              <a:buFont typeface="+mj-lt"/>
              <a:buAutoNum type="arabicPeriod"/>
            </a:pPr>
            <a:r>
              <a:rPr lang="en-US" sz="1400" b="0" dirty="0">
                <a:latin typeface="IBM Plex Sans" panose="020B0503050203000203" pitchFamily="34" charset="0"/>
              </a:rPr>
              <a:t>Select desired image</a:t>
            </a:r>
          </a:p>
          <a:p>
            <a:pPr marL="342900" indent="-342900">
              <a:lnSpc>
                <a:spcPct val="150000"/>
              </a:lnSpc>
              <a:buFont typeface="+mj-lt"/>
              <a:buAutoNum type="arabicPeriod"/>
            </a:pPr>
            <a:r>
              <a:rPr lang="en-US" sz="1400" b="0" dirty="0">
                <a:latin typeface="IBM Plex Sans" panose="020B0503050203000203" pitchFamily="34" charset="0"/>
              </a:rPr>
              <a:t>Resize and crop image as necessary</a:t>
            </a:r>
          </a:p>
          <a:p>
            <a:pPr marL="342900" indent="-342900">
              <a:lnSpc>
                <a:spcPct val="150000"/>
              </a:lnSpc>
              <a:buFont typeface="+mj-lt"/>
              <a:buAutoNum type="arabicPeriod"/>
            </a:pPr>
            <a:r>
              <a:rPr lang="en-US" sz="1400" b="0" dirty="0">
                <a:latin typeface="IBM Plex Sans" panose="020B0503050203000203" pitchFamily="34" charset="0"/>
              </a:rPr>
              <a:t>Make sure image is sent to back (right click on image)</a:t>
            </a:r>
          </a:p>
          <a:p>
            <a:pPr marL="342900" indent="-342900">
              <a:lnSpc>
                <a:spcPct val="150000"/>
              </a:lnSpc>
              <a:buFont typeface="+mj-lt"/>
              <a:buAutoNum type="arabicPeriod"/>
            </a:pPr>
            <a:r>
              <a:rPr lang="en-US" sz="1400" b="0" dirty="0">
                <a:latin typeface="IBM Plex Sans" panose="020B0503050203000203" pitchFamily="34" charset="0"/>
              </a:rPr>
              <a:t>Close slide master and insert a new slide using the new, then delete this text box from your presentation slide.</a:t>
            </a:r>
          </a:p>
        </p:txBody>
      </p:sp>
    </p:spTree>
    <p:extLst>
      <p:ext uri="{BB962C8B-B14F-4D97-AF65-F5344CB8AC3E}">
        <p14:creationId xmlns:p14="http://schemas.microsoft.com/office/powerpoint/2010/main" val="1719410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dirty="0"/>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Click to edit text</a:t>
            </a:r>
          </a:p>
        </p:txBody>
      </p:sp>
    </p:spTree>
    <p:extLst>
      <p:ext uri="{BB962C8B-B14F-4D97-AF65-F5344CB8AC3E}">
        <p14:creationId xmlns:p14="http://schemas.microsoft.com/office/powerpoint/2010/main" val="3430770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3070826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73731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230208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1639866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endParaRPr lang="en-US" dirty="0"/>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126794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userDrawn="1"/>
        </p:nvPicPr>
        <p:blipFill>
          <a:blip r:embed="rId25"/>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dirty="0"/>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pPr/>
              <a:t>‹#›</a:t>
            </a:fld>
            <a:endParaRPr lang="en-US" dirty="0"/>
          </a:p>
        </p:txBody>
      </p:sp>
    </p:spTree>
    <p:extLst>
      <p:ext uri="{BB962C8B-B14F-4D97-AF65-F5344CB8AC3E}">
        <p14:creationId xmlns:p14="http://schemas.microsoft.com/office/powerpoint/2010/main" val="34854453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2" r:id="rId3"/>
    <p:sldLayoutId id="2147483651" r:id="rId4"/>
    <p:sldLayoutId id="2147483650" r:id="rId5"/>
    <p:sldLayoutId id="2147483662" r:id="rId6"/>
    <p:sldLayoutId id="2147483652" r:id="rId7"/>
    <p:sldLayoutId id="2147483670" r:id="rId8"/>
    <p:sldLayoutId id="2147483671" r:id="rId9"/>
    <p:sldLayoutId id="2147483665" r:id="rId10"/>
    <p:sldLayoutId id="2147483666" r:id="rId11"/>
    <p:sldLayoutId id="2147483668" r:id="rId12"/>
    <p:sldLayoutId id="2147483667" r:id="rId13"/>
    <p:sldLayoutId id="2147483664" r:id="rId14"/>
    <p:sldLayoutId id="2147483653" r:id="rId15"/>
    <p:sldLayoutId id="2147483654" r:id="rId16"/>
    <p:sldLayoutId id="2147483655" r:id="rId17"/>
    <p:sldLayoutId id="2147483663" r:id="rId18"/>
    <p:sldLayoutId id="2147483656" r:id="rId19"/>
    <p:sldLayoutId id="2147483657" r:id="rId20"/>
    <p:sldLayoutId id="2147483658" r:id="rId21"/>
    <p:sldLayoutId id="2147483659" r:id="rId22"/>
    <p:sldLayoutId id="2147483669" r:id="rId23"/>
  </p:sldLayoutIdLst>
  <p:hf hdr="0" ftr="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searchgate.net/publication/370274670_Personalized_Travel_Recommendation_Systems_A_Study_of_Machine_Learning_Approaches_in_Tourism" TargetMode="External"/><Relationship Id="rId2" Type="http://schemas.openxmlformats.org/officeDocument/2006/relationships/hyperlink" Target="https://www.researchgate.net/publication/370274670_Personalized_Travel_Recommendation_Systems_A_Study_of_Machine_Learning_" TargetMode="External"/><Relationship Id="rId1" Type="http://schemas.openxmlformats.org/officeDocument/2006/relationships/slideLayout" Target="../slideLayouts/slideLayout6.xml"/><Relationship Id="rId6" Type="http://schemas.openxmlformats.org/officeDocument/2006/relationships/hyperlink" Target="https://papers.ssrn.com/sol3/papers.cfm?abstract_id=4286575" TargetMode="External"/><Relationship Id="rId5" Type="http://schemas.openxmlformats.org/officeDocument/2006/relationships/hyperlink" Target="https://www.tandfonline.com/doi/full/10.1080/08839514.2023.2203574" TargetMode="External"/><Relationship Id="rId4" Type="http://schemas.openxmlformats.org/officeDocument/2006/relationships/hyperlink" Target="https://www.researchgate.net/publication/322009706_Tourism_Recommendation_Using_Machine_Learning_Approach"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FAA2-C07A-0943-A630-F1492ED71448}"/>
              </a:ext>
            </a:extLst>
          </p:cNvPr>
          <p:cNvSpPr>
            <a:spLocks noGrp="1"/>
          </p:cNvSpPr>
          <p:nvPr>
            <p:ph type="ctrTitle"/>
          </p:nvPr>
        </p:nvSpPr>
        <p:spPr>
          <a:xfrm>
            <a:off x="1157177" y="2306320"/>
            <a:ext cx="10766156" cy="1899920"/>
          </a:xfrm>
        </p:spPr>
        <p:txBody>
          <a:bodyPr>
            <a:normAutofit fontScale="90000"/>
          </a:bodyPr>
          <a:lstStyle/>
          <a:p>
            <a:pPr algn="l"/>
            <a:r>
              <a:rPr lang="en-US" sz="3600" b="1" i="0" dirty="0">
                <a:effectLst/>
                <a:latin typeface="Cambria" panose="02040503050406030204" pitchFamily="18" charset="0"/>
              </a:rPr>
              <a:t>WanderSphere AI Tour Geoguide: A Real-Time Sentiment-Driven Travel Recommendation System </a:t>
            </a:r>
            <a:br>
              <a:rPr lang="en-US" sz="3600" b="1" i="0" dirty="0">
                <a:effectLst/>
                <a:latin typeface="Cambria" panose="02040503050406030204" pitchFamily="18" charset="0"/>
              </a:rPr>
            </a:br>
            <a:br>
              <a:rPr lang="en-US" sz="3600" b="1" i="0" dirty="0">
                <a:effectLst/>
                <a:latin typeface="Cambria" panose="02040503050406030204" pitchFamily="18" charset="0"/>
              </a:rPr>
            </a:br>
            <a:endParaRPr lang="en-US" sz="2700" b="1" i="0" dirty="0">
              <a:effectLst/>
              <a:latin typeface="Cambria" panose="02040503050406030204" pitchFamily="18" charset="0"/>
            </a:endParaRPr>
          </a:p>
        </p:txBody>
      </p:sp>
      <p:sp>
        <p:nvSpPr>
          <p:cNvPr id="3" name="Subtitle 2">
            <a:extLst>
              <a:ext uri="{FF2B5EF4-FFF2-40B4-BE49-F238E27FC236}">
                <a16:creationId xmlns:a16="http://schemas.microsoft.com/office/drawing/2014/main" id="{EFF6D773-353D-94C4-5ED1-E219014D0C3A}"/>
              </a:ext>
            </a:extLst>
          </p:cNvPr>
          <p:cNvSpPr>
            <a:spLocks noGrp="1"/>
          </p:cNvSpPr>
          <p:nvPr>
            <p:ph type="subTitle" idx="1"/>
          </p:nvPr>
        </p:nvSpPr>
        <p:spPr>
          <a:xfrm>
            <a:off x="1488935" y="3881120"/>
            <a:ext cx="10041680" cy="2011681"/>
          </a:xfrm>
        </p:spPr>
        <p:txBody>
          <a:bodyPr>
            <a:noAutofit/>
          </a:bodyPr>
          <a:lstStyle/>
          <a:p>
            <a:pPr marL="91440" indent="457200">
              <a:spcBef>
                <a:spcPts val="20"/>
              </a:spcBef>
            </a:pPr>
            <a:endParaRPr lang="en-US" sz="1400" b="1" i="0" dirty="0">
              <a:effectLst/>
              <a:latin typeface="Cambria" panose="02040503050406030204" pitchFamily="18" charset="0"/>
            </a:endParaRPr>
          </a:p>
          <a:p>
            <a:pPr marL="91440" indent="457200">
              <a:spcBef>
                <a:spcPts val="20"/>
              </a:spcBef>
            </a:pPr>
            <a:r>
              <a:rPr lang="en-US" sz="1400" b="1" i="0" dirty="0">
                <a:effectLst/>
                <a:latin typeface="Cambria" panose="02040503050406030204" pitchFamily="18" charset="0"/>
              </a:rPr>
              <a:t>AAI 551 Engineering Programming: Python!</a:t>
            </a:r>
          </a:p>
          <a:p>
            <a:pPr marL="91440" indent="457200">
              <a:spcBef>
                <a:spcPts val="20"/>
              </a:spcBef>
            </a:pPr>
            <a:endParaRPr lang="en-US" sz="1400" b="0" i="0" dirty="0">
              <a:effectLst/>
              <a:latin typeface="Cambria" panose="02040503050406030204" pitchFamily="18" charset="0"/>
            </a:endParaRPr>
          </a:p>
          <a:p>
            <a:pPr marL="91440" indent="457200">
              <a:spcBef>
                <a:spcPts val="20"/>
              </a:spcBef>
            </a:pPr>
            <a:r>
              <a:rPr lang="en-US" sz="1200" b="1" dirty="0">
                <a:latin typeface="Cambria" panose="02040503050406030204" pitchFamily="18" charset="0"/>
                <a:cs typeface="Times New Roman" panose="02020603050405020304" pitchFamily="18" charset="0"/>
              </a:rPr>
              <a:t>Project Report</a:t>
            </a:r>
          </a:p>
          <a:p>
            <a:pPr marL="91440" indent="457200" algn="l">
              <a:spcBef>
                <a:spcPts val="20"/>
              </a:spcBef>
            </a:pPr>
            <a:endParaRPr lang="en-US" sz="1200" dirty="0">
              <a:latin typeface="Cambria" panose="02040503050406030204" pitchFamily="18" charset="0"/>
              <a:cs typeface="Times New Roman" panose="02020603050405020304" pitchFamily="18" charset="0"/>
            </a:endParaRPr>
          </a:p>
          <a:p>
            <a:pPr marL="91440" indent="457200" algn="l">
              <a:spcBef>
                <a:spcPts val="20"/>
              </a:spcBef>
            </a:pPr>
            <a:r>
              <a:rPr lang="en-US" sz="1200" dirty="0">
                <a:latin typeface="Cambria" panose="02040503050406030204" pitchFamily="18" charset="0"/>
                <a:cs typeface="Times New Roman" panose="02020603050405020304" pitchFamily="18" charset="0"/>
              </a:rPr>
              <a:t>Instructor: Joseph </a:t>
            </a:r>
            <a:r>
              <a:rPr lang="en-US" sz="1200" dirty="0" err="1">
                <a:latin typeface="Cambria" panose="02040503050406030204" pitchFamily="18" charset="0"/>
                <a:cs typeface="Times New Roman" panose="02020603050405020304" pitchFamily="18" charset="0"/>
              </a:rPr>
              <a:t>Helsing</a:t>
            </a:r>
            <a:r>
              <a:rPr lang="en-US" sz="1200" dirty="0">
                <a:latin typeface="Cambria" panose="02040503050406030204" pitchFamily="18" charset="0"/>
                <a:cs typeface="Times New Roman" panose="02020603050405020304" pitchFamily="18" charset="0"/>
              </a:rPr>
              <a:t> </a:t>
            </a:r>
          </a:p>
          <a:p>
            <a:pPr marL="91440" indent="457200" algn="l">
              <a:spcBef>
                <a:spcPts val="20"/>
              </a:spcBef>
            </a:pPr>
            <a:endParaRPr lang="en-US" sz="1200" dirty="0">
              <a:latin typeface="Cambria" panose="02040503050406030204" pitchFamily="18" charset="0"/>
              <a:cs typeface="Times New Roman" panose="02020603050405020304" pitchFamily="18" charset="0"/>
            </a:endParaRPr>
          </a:p>
          <a:p>
            <a:pPr marL="91440" indent="457200" algn="l">
              <a:spcBef>
                <a:spcPts val="20"/>
              </a:spcBef>
            </a:pPr>
            <a:r>
              <a:rPr lang="en-US" sz="1200" dirty="0">
                <a:latin typeface="Cambria" panose="02040503050406030204" pitchFamily="18" charset="0"/>
                <a:cs typeface="Times New Roman" panose="02020603050405020304" pitchFamily="18" charset="0"/>
              </a:rPr>
              <a:t>Team Members: Group 5</a:t>
            </a:r>
          </a:p>
          <a:p>
            <a:pPr marL="548618" lvl="1" indent="457200" algn="l">
              <a:lnSpc>
                <a:spcPct val="100000"/>
              </a:lnSpc>
              <a:spcBef>
                <a:spcPts val="20"/>
              </a:spcBef>
              <a:buFont typeface="Arial" panose="020B0604020202020204" pitchFamily="34" charset="0"/>
              <a:buChar char="•"/>
            </a:pPr>
            <a:r>
              <a:rPr lang="en-US" sz="1200" dirty="0">
                <a:solidFill>
                  <a:schemeClr val="bg1"/>
                </a:solidFill>
                <a:latin typeface="Cambria" panose="02040503050406030204" pitchFamily="18" charset="0"/>
                <a:cs typeface="Times New Roman" panose="02020603050405020304" pitchFamily="18" charset="0"/>
              </a:rPr>
              <a:t>Komal Wavhal</a:t>
            </a:r>
          </a:p>
          <a:p>
            <a:pPr marL="548618" lvl="1" indent="457200" algn="l">
              <a:lnSpc>
                <a:spcPct val="100000"/>
              </a:lnSpc>
              <a:spcBef>
                <a:spcPts val="20"/>
              </a:spcBef>
              <a:buFont typeface="Arial" panose="020B0604020202020204" pitchFamily="34" charset="0"/>
              <a:buChar char="•"/>
            </a:pPr>
            <a:r>
              <a:rPr lang="en-US" sz="1200" dirty="0">
                <a:solidFill>
                  <a:schemeClr val="bg1"/>
                </a:solidFill>
                <a:latin typeface="Cambria" panose="02040503050406030204" pitchFamily="18" charset="0"/>
                <a:cs typeface="Times New Roman" panose="02020603050405020304" pitchFamily="18" charset="0"/>
              </a:rPr>
              <a:t>Hemanth </a:t>
            </a:r>
            <a:r>
              <a:rPr lang="en-US" sz="1200" dirty="0" err="1">
                <a:solidFill>
                  <a:schemeClr val="bg1"/>
                </a:solidFill>
                <a:latin typeface="Cambria" panose="02040503050406030204" pitchFamily="18" charset="0"/>
                <a:cs typeface="Times New Roman" panose="02020603050405020304" pitchFamily="18" charset="0"/>
              </a:rPr>
              <a:t>Bathini</a:t>
            </a:r>
            <a:endParaRPr lang="en-US" sz="1200" dirty="0">
              <a:solidFill>
                <a:schemeClr val="bg1"/>
              </a:solidFill>
              <a:latin typeface="Cambria" panose="02040503050406030204" pitchFamily="18" charset="0"/>
              <a:cs typeface="Times New Roman" panose="02020603050405020304" pitchFamily="18" charset="0"/>
            </a:endParaRPr>
          </a:p>
          <a:p>
            <a:pPr marL="548618" lvl="1" indent="457200" algn="l">
              <a:lnSpc>
                <a:spcPct val="100000"/>
              </a:lnSpc>
              <a:spcBef>
                <a:spcPts val="20"/>
              </a:spcBef>
              <a:buFont typeface="Arial" panose="020B0604020202020204" pitchFamily="34" charset="0"/>
              <a:buChar char="•"/>
            </a:pPr>
            <a:r>
              <a:rPr lang="en-US" sz="1200" dirty="0" err="1">
                <a:solidFill>
                  <a:schemeClr val="bg1"/>
                </a:solidFill>
                <a:latin typeface="Cambria" panose="02040503050406030204" pitchFamily="18" charset="0"/>
                <a:cs typeface="Times New Roman" panose="02020603050405020304" pitchFamily="18" charset="0"/>
              </a:rPr>
              <a:t>Qijun</a:t>
            </a:r>
            <a:r>
              <a:rPr lang="en-US" sz="1200" dirty="0">
                <a:solidFill>
                  <a:schemeClr val="bg1"/>
                </a:solidFill>
                <a:latin typeface="Cambria" panose="02040503050406030204" pitchFamily="18" charset="0"/>
                <a:cs typeface="Times New Roman" panose="02020603050405020304" pitchFamily="18" charset="0"/>
              </a:rPr>
              <a:t> </a:t>
            </a:r>
            <a:r>
              <a:rPr lang="en-US" sz="1200" dirty="0" err="1">
                <a:solidFill>
                  <a:schemeClr val="bg1"/>
                </a:solidFill>
                <a:latin typeface="Cambria" panose="02040503050406030204" pitchFamily="18" charset="0"/>
                <a:cs typeface="Times New Roman" panose="02020603050405020304" pitchFamily="18" charset="0"/>
              </a:rPr>
              <a:t>JiangQijun</a:t>
            </a:r>
            <a:r>
              <a:rPr lang="en-US" sz="1200" dirty="0">
                <a:solidFill>
                  <a:schemeClr val="bg1"/>
                </a:solidFill>
                <a:latin typeface="Cambria" panose="02040503050406030204" pitchFamily="18" charset="0"/>
                <a:cs typeface="Times New Roman" panose="02020603050405020304" pitchFamily="18" charset="0"/>
              </a:rPr>
              <a:t> Jiang</a:t>
            </a:r>
          </a:p>
          <a:p>
            <a:pPr algn="l"/>
            <a:r>
              <a:rPr lang="en-US" sz="1200" dirty="0">
                <a:latin typeface="Cambria" panose="02040503050406030204" pitchFamily="18" charset="0"/>
                <a:cs typeface="Times New Roman" panose="02020603050405020304" pitchFamily="18" charset="0"/>
              </a:rPr>
              <a:t> </a:t>
            </a:r>
          </a:p>
          <a:p>
            <a:pPr algn="l"/>
            <a:endParaRPr lang="en-US" sz="1400" dirty="0">
              <a:latin typeface="Cambria" panose="020405030504060302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20968D9-35B6-3681-6045-6E282ACC0210}"/>
              </a:ext>
            </a:extLst>
          </p:cNvPr>
          <p:cNvSpPr>
            <a:spLocks noGrp="1"/>
          </p:cNvSpPr>
          <p:nvPr>
            <p:ph type="dt" sz="half" idx="10"/>
          </p:nvPr>
        </p:nvSpPr>
        <p:spPr>
          <a:xfrm>
            <a:off x="10416209" y="6342033"/>
            <a:ext cx="1114406" cy="276999"/>
          </a:xfrm>
        </p:spPr>
        <p:txBody>
          <a:bodyPr/>
          <a:lstStyle/>
          <a:p>
            <a:r>
              <a:rPr lang="en-US" sz="1200" dirty="0">
                <a:latin typeface="Times New Roman" panose="02020603050405020304" pitchFamily="18" charset="0"/>
                <a:cs typeface="Times New Roman" panose="02020603050405020304" pitchFamily="18" charset="0"/>
              </a:rPr>
              <a:t>12/13/2024</a:t>
            </a:r>
          </a:p>
        </p:txBody>
      </p:sp>
    </p:spTree>
    <p:extLst>
      <p:ext uri="{BB962C8B-B14F-4D97-AF65-F5344CB8AC3E}">
        <p14:creationId xmlns:p14="http://schemas.microsoft.com/office/powerpoint/2010/main" val="4219607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718B01-5559-D25B-AEA3-D07739F321BD}"/>
              </a:ext>
            </a:extLst>
          </p:cNvPr>
          <p:cNvSpPr>
            <a:spLocks noGrp="1"/>
          </p:cNvSpPr>
          <p:nvPr>
            <p:ph idx="1"/>
          </p:nvPr>
        </p:nvSpPr>
        <p:spPr>
          <a:xfrm>
            <a:off x="644771" y="2096008"/>
            <a:ext cx="11547229" cy="2263540"/>
          </a:xfrm>
        </p:spPr>
        <p:txBody>
          <a:bodyPr>
            <a:normAutofit lnSpcReduction="10000"/>
          </a:bodyPr>
          <a:lstStyle/>
          <a:p>
            <a:pPr marL="0" marR="0">
              <a:lnSpc>
                <a:spcPct val="115000"/>
              </a:lnSpc>
              <a:spcBef>
                <a:spcPts val="0"/>
              </a:spcBef>
              <a:spcAft>
                <a:spcPts val="800"/>
              </a:spcAft>
            </a:pPr>
            <a:r>
              <a:rPr lang="en-US" sz="1400" b="1" dirty="0">
                <a:latin typeface="Cambria" panose="02040503050406030204" pitchFamily="18" charset="0"/>
                <a:cs typeface="Cambay Devanagari" pitchFamily="2" charset="77"/>
              </a:rPr>
              <a:t>Data collected from Flick API:  </a:t>
            </a:r>
            <a:endParaRPr lang="en-US" sz="1400" dirty="0">
              <a:latin typeface="Cambria" panose="02040503050406030204" pitchFamily="18" charset="0"/>
              <a:cs typeface="Cambay Devanagari" pitchFamily="2" charset="77"/>
            </a:endParaRPr>
          </a:p>
          <a:p>
            <a:pPr marL="0" marR="0">
              <a:lnSpc>
                <a:spcPct val="115000"/>
              </a:lnSpc>
              <a:spcBef>
                <a:spcPts val="0"/>
              </a:spcBef>
              <a:spcAft>
                <a:spcPts val="800"/>
              </a:spcAft>
            </a:pPr>
            <a:r>
              <a:rPr lang="en-US" sz="1400" dirty="0">
                <a:latin typeface="Cambria" panose="02040503050406030204" pitchFamily="18" charset="0"/>
                <a:cs typeface="Cambay Devanagari" pitchFamily="2" charset="77"/>
              </a:rPr>
              <a:t>        </a:t>
            </a:r>
            <a:r>
              <a:rPr lang="en-US" sz="1400" dirty="0" err="1">
                <a:latin typeface="Cambria" panose="02040503050406030204" pitchFamily="18" charset="0"/>
                <a:cs typeface="Cambay Devanagari" pitchFamily="2" charset="77"/>
              </a:rPr>
              <a:t>api_key</a:t>
            </a:r>
            <a:r>
              <a:rPr lang="en-US" sz="1400" dirty="0">
                <a:latin typeface="Cambria" panose="02040503050406030204" pitchFamily="18" charset="0"/>
                <a:cs typeface="Cambay Devanagari" pitchFamily="2" charset="77"/>
              </a:rPr>
              <a:t> = '707492d24c42391a563cddc2bf5e619f'</a:t>
            </a:r>
          </a:p>
          <a:p>
            <a:pPr marL="0" marR="0">
              <a:lnSpc>
                <a:spcPct val="115000"/>
              </a:lnSpc>
              <a:spcBef>
                <a:spcPts val="0"/>
              </a:spcBef>
              <a:spcAft>
                <a:spcPts val="800"/>
              </a:spcAft>
            </a:pPr>
            <a:r>
              <a:rPr lang="en-US" sz="1400" dirty="0">
                <a:latin typeface="Cambria" panose="02040503050406030204" pitchFamily="18" charset="0"/>
                <a:cs typeface="Cambay Devanagari" pitchFamily="2" charset="77"/>
              </a:rPr>
              <a:t>        </a:t>
            </a:r>
            <a:r>
              <a:rPr lang="en-US" sz="1400" dirty="0" err="1">
                <a:latin typeface="Cambria" panose="02040503050406030204" pitchFamily="18" charset="0"/>
                <a:cs typeface="Cambay Devanagari" pitchFamily="2" charset="77"/>
              </a:rPr>
              <a:t>secret_api_key</a:t>
            </a:r>
            <a:r>
              <a:rPr lang="en-US" sz="1400" dirty="0">
                <a:latin typeface="Cambria" panose="02040503050406030204" pitchFamily="18" charset="0"/>
                <a:cs typeface="Cambay Devanagari" pitchFamily="2" charset="77"/>
              </a:rPr>
              <a:t> = '52cb54347825468a’</a:t>
            </a:r>
          </a:p>
          <a:p>
            <a:pPr marL="342900" marR="0" lvl="0" indent="-342900">
              <a:lnSpc>
                <a:spcPct val="115000"/>
              </a:lnSpc>
              <a:spcBef>
                <a:spcPts val="0"/>
              </a:spcBef>
              <a:spcAft>
                <a:spcPts val="800"/>
              </a:spcAft>
              <a:buSzPts val="1000"/>
              <a:buFont typeface="Symbol" pitchFamily="2" charset="2"/>
              <a:buChar char=""/>
              <a:tabLst>
                <a:tab pos="457200" algn="l"/>
              </a:tabLst>
            </a:pPr>
            <a:endParaRPr lang="en-US" sz="1400" dirty="0">
              <a:latin typeface="Cambria" panose="02040503050406030204" pitchFamily="18" charset="0"/>
              <a:cs typeface="Cambay Devanagari" pitchFamily="2" charset="77"/>
            </a:endParaRPr>
          </a:p>
          <a:p>
            <a:pPr marL="0" marR="0" lvl="0" indent="0">
              <a:lnSpc>
                <a:spcPct val="115000"/>
              </a:lnSpc>
              <a:spcBef>
                <a:spcPts val="0"/>
              </a:spcBef>
              <a:spcAft>
                <a:spcPts val="800"/>
              </a:spcAft>
              <a:buSzPts val="1000"/>
              <a:buNone/>
              <a:tabLst>
                <a:tab pos="457200" algn="l"/>
              </a:tabLst>
            </a:pPr>
            <a:r>
              <a:rPr lang="en-US" sz="1400" dirty="0">
                <a:solidFill>
                  <a:srgbClr val="7030A0"/>
                </a:solidFill>
                <a:latin typeface="Cambria" panose="02040503050406030204" pitchFamily="18" charset="0"/>
                <a:cs typeface="Cambay Devanagari" pitchFamily="2" charset="77"/>
              </a:rPr>
              <a:t>	   # Search for photos near the given latitude and longitude</a:t>
            </a:r>
          </a:p>
          <a:p>
            <a:pPr marL="0" marR="0" lvl="0" indent="0">
              <a:lnSpc>
                <a:spcPct val="115000"/>
              </a:lnSpc>
              <a:spcBef>
                <a:spcPts val="0"/>
              </a:spcBef>
              <a:spcAft>
                <a:spcPts val="800"/>
              </a:spcAft>
              <a:buSzPts val="1000"/>
              <a:buNone/>
              <a:tabLst>
                <a:tab pos="457200" algn="l"/>
              </a:tabLst>
            </a:pPr>
            <a:r>
              <a:rPr lang="en-US" sz="1400" dirty="0">
                <a:solidFill>
                  <a:srgbClr val="7030A0"/>
                </a:solidFill>
                <a:latin typeface="Cambria" panose="02040503050406030204" pitchFamily="18" charset="0"/>
                <a:cs typeface="Cambay Devanagari" pitchFamily="2" charset="77"/>
              </a:rPr>
              <a:t>	    </a:t>
            </a:r>
            <a:r>
              <a:rPr lang="en-US" sz="1400" dirty="0" err="1">
                <a:solidFill>
                  <a:srgbClr val="7030A0"/>
                </a:solidFill>
                <a:latin typeface="Cambria" panose="02040503050406030204" pitchFamily="18" charset="0"/>
                <a:cs typeface="Cambay Devanagari" pitchFamily="2" charset="77"/>
              </a:rPr>
              <a:t>photo_list</a:t>
            </a:r>
            <a:r>
              <a:rPr lang="en-US" sz="1400" dirty="0">
                <a:solidFill>
                  <a:srgbClr val="7030A0"/>
                </a:solidFill>
                <a:latin typeface="Cambria" panose="02040503050406030204" pitchFamily="18" charset="0"/>
                <a:cs typeface="Cambay Devanagari" pitchFamily="2" charset="77"/>
              </a:rPr>
              <a:t> = </a:t>
            </a:r>
            <a:r>
              <a:rPr lang="en-US" sz="1400" dirty="0" err="1">
                <a:solidFill>
                  <a:srgbClr val="7030A0"/>
                </a:solidFill>
                <a:latin typeface="Cambria" panose="02040503050406030204" pitchFamily="18" charset="0"/>
                <a:cs typeface="Cambay Devanagari" pitchFamily="2" charset="77"/>
              </a:rPr>
              <a:t>flickr.photos.search</a:t>
            </a:r>
            <a:r>
              <a:rPr lang="en-US" sz="1400" dirty="0">
                <a:solidFill>
                  <a:srgbClr val="7030A0"/>
                </a:solidFill>
                <a:latin typeface="Cambria" panose="02040503050406030204" pitchFamily="18" charset="0"/>
                <a:cs typeface="Cambay Devanagari" pitchFamily="2" charset="77"/>
              </a:rPr>
              <a:t>(</a:t>
            </a:r>
            <a:r>
              <a:rPr lang="en-US" sz="1400" dirty="0" err="1">
                <a:solidFill>
                  <a:srgbClr val="7030A0"/>
                </a:solidFill>
                <a:latin typeface="Cambria" panose="02040503050406030204" pitchFamily="18" charset="0"/>
                <a:cs typeface="Cambay Devanagari" pitchFamily="2" charset="77"/>
              </a:rPr>
              <a:t>lat</a:t>
            </a:r>
            <a:r>
              <a:rPr lang="en-US" sz="1400" dirty="0">
                <a:solidFill>
                  <a:srgbClr val="7030A0"/>
                </a:solidFill>
                <a:latin typeface="Cambria" panose="02040503050406030204" pitchFamily="18" charset="0"/>
                <a:cs typeface="Cambay Devanagari" pitchFamily="2" charset="77"/>
              </a:rPr>
              <a:t>=</a:t>
            </a:r>
            <a:r>
              <a:rPr lang="en-US" sz="1400" dirty="0" err="1">
                <a:solidFill>
                  <a:srgbClr val="7030A0"/>
                </a:solidFill>
                <a:latin typeface="Cambria" panose="02040503050406030204" pitchFamily="18" charset="0"/>
                <a:cs typeface="Cambay Devanagari" pitchFamily="2" charset="77"/>
              </a:rPr>
              <a:t>lat</a:t>
            </a:r>
            <a:r>
              <a:rPr lang="en-US" sz="1400" dirty="0">
                <a:solidFill>
                  <a:srgbClr val="7030A0"/>
                </a:solidFill>
                <a:latin typeface="Cambria" panose="02040503050406030204" pitchFamily="18" charset="0"/>
                <a:cs typeface="Cambay Devanagari" pitchFamily="2" charset="77"/>
              </a:rPr>
              <a:t>, </a:t>
            </a:r>
            <a:r>
              <a:rPr lang="en-US" sz="1400" dirty="0" err="1">
                <a:solidFill>
                  <a:srgbClr val="7030A0"/>
                </a:solidFill>
                <a:latin typeface="Cambria" panose="02040503050406030204" pitchFamily="18" charset="0"/>
                <a:cs typeface="Cambay Devanagari" pitchFamily="2" charset="77"/>
              </a:rPr>
              <a:t>lon</a:t>
            </a:r>
            <a:r>
              <a:rPr lang="en-US" sz="1400" dirty="0">
                <a:solidFill>
                  <a:srgbClr val="7030A0"/>
                </a:solidFill>
                <a:latin typeface="Cambria" panose="02040503050406030204" pitchFamily="18" charset="0"/>
                <a:cs typeface="Cambay Devanagari" pitchFamily="2" charset="77"/>
              </a:rPr>
              <a:t>=</a:t>
            </a:r>
            <a:r>
              <a:rPr lang="en-US" sz="1400" dirty="0" err="1">
                <a:solidFill>
                  <a:srgbClr val="7030A0"/>
                </a:solidFill>
                <a:latin typeface="Cambria" panose="02040503050406030204" pitchFamily="18" charset="0"/>
                <a:cs typeface="Cambay Devanagari" pitchFamily="2" charset="77"/>
              </a:rPr>
              <a:t>lon</a:t>
            </a:r>
            <a:r>
              <a:rPr lang="en-US" sz="1400" dirty="0">
                <a:solidFill>
                  <a:srgbClr val="7030A0"/>
                </a:solidFill>
                <a:latin typeface="Cambria" panose="02040503050406030204" pitchFamily="18" charset="0"/>
                <a:cs typeface="Cambay Devanagari" pitchFamily="2" charset="77"/>
              </a:rPr>
              <a:t>, accuracy=accuracy, </a:t>
            </a:r>
            <a:r>
              <a:rPr lang="en-US" sz="1400" dirty="0" err="1">
                <a:solidFill>
                  <a:srgbClr val="7030A0"/>
                </a:solidFill>
                <a:latin typeface="Cambria" panose="02040503050406030204" pitchFamily="18" charset="0"/>
                <a:cs typeface="Cambay Devanagari" pitchFamily="2" charset="77"/>
              </a:rPr>
              <a:t>per_page</a:t>
            </a:r>
            <a:r>
              <a:rPr lang="en-US" sz="1400" dirty="0">
                <a:solidFill>
                  <a:srgbClr val="7030A0"/>
                </a:solidFill>
                <a:latin typeface="Cambria" panose="02040503050406030204" pitchFamily="18" charset="0"/>
                <a:cs typeface="Cambay Devanagari" pitchFamily="2" charset="77"/>
              </a:rPr>
              <a:t>=</a:t>
            </a:r>
            <a:r>
              <a:rPr lang="en-US" sz="1400" dirty="0" err="1">
                <a:solidFill>
                  <a:srgbClr val="7030A0"/>
                </a:solidFill>
                <a:latin typeface="Cambria" panose="02040503050406030204" pitchFamily="18" charset="0"/>
                <a:cs typeface="Cambay Devanagari" pitchFamily="2" charset="77"/>
              </a:rPr>
              <a:t>pagecnt</a:t>
            </a:r>
            <a:r>
              <a:rPr lang="en-US" sz="1400" dirty="0">
                <a:solidFill>
                  <a:srgbClr val="7030A0"/>
                </a:solidFill>
                <a:latin typeface="Cambria" panose="02040503050406030204" pitchFamily="18" charset="0"/>
                <a:cs typeface="Cambay Devanagari" pitchFamily="2" charset="77"/>
              </a:rPr>
              <a:t>)</a:t>
            </a:r>
          </a:p>
          <a:p>
            <a:pPr marL="0" marR="0" lvl="0" indent="0">
              <a:lnSpc>
                <a:spcPct val="115000"/>
              </a:lnSpc>
              <a:spcBef>
                <a:spcPts val="0"/>
              </a:spcBef>
              <a:spcAft>
                <a:spcPts val="800"/>
              </a:spcAft>
              <a:buSzPts val="1000"/>
              <a:buNone/>
              <a:tabLst>
                <a:tab pos="457200" algn="l"/>
              </a:tabLst>
            </a:pPr>
            <a:r>
              <a:rPr lang="en-US" sz="1400" dirty="0">
                <a:latin typeface="Cambria" panose="02040503050406030204" pitchFamily="18" charset="0"/>
                <a:cs typeface="Cambay Devanagari" pitchFamily="2" charset="77"/>
              </a:rPr>
              <a:t> </a:t>
            </a:r>
          </a:p>
        </p:txBody>
      </p:sp>
      <p:sp>
        <p:nvSpPr>
          <p:cNvPr id="6" name="Title 3">
            <a:extLst>
              <a:ext uri="{FF2B5EF4-FFF2-40B4-BE49-F238E27FC236}">
                <a16:creationId xmlns:a16="http://schemas.microsoft.com/office/drawing/2014/main" id="{22D9F069-12A8-143A-4009-3E0B1235C1B7}"/>
              </a:ext>
            </a:extLst>
          </p:cNvPr>
          <p:cNvSpPr>
            <a:spLocks noGrp="1"/>
          </p:cNvSpPr>
          <p:nvPr>
            <p:ph type="title"/>
          </p:nvPr>
        </p:nvSpPr>
        <p:spPr>
          <a:xfrm>
            <a:off x="1" y="120912"/>
            <a:ext cx="12188952" cy="548862"/>
          </a:xfrm>
        </p:spPr>
        <p:txBody>
          <a:bodyPr vert="horz" lIns="91440" tIns="45720" rIns="91440" bIns="45720" rtlCol="0" anchor="t">
            <a:normAutofit/>
          </a:bodyPr>
          <a:lstStyle/>
          <a:p>
            <a:pPr algn="ctr" defTabSz="914400">
              <a:lnSpc>
                <a:spcPct val="100000"/>
              </a:lnSpc>
              <a:spcBef>
                <a:spcPts val="0"/>
              </a:spcBef>
              <a:tabLst>
                <a:tab pos="1168400" algn="l"/>
              </a:tabLst>
            </a:pPr>
            <a:r>
              <a:rPr lang="en-US" sz="2800" dirty="0">
                <a:solidFill>
                  <a:schemeClr val="tx1">
                    <a:lumMod val="50000"/>
                  </a:schemeClr>
                </a:solidFill>
                <a:latin typeface="Cambria" panose="02040503050406030204" pitchFamily="18" charset="0"/>
                <a:cs typeface="Calibri" panose="020F0502020204030204" pitchFamily="34" charset="0"/>
                <a:sym typeface="Trade Gothic LT Std"/>
              </a:rPr>
              <a:t>Flickr API</a:t>
            </a:r>
          </a:p>
        </p:txBody>
      </p:sp>
      <p:sp>
        <p:nvSpPr>
          <p:cNvPr id="8" name="TextBox 7">
            <a:extLst>
              <a:ext uri="{FF2B5EF4-FFF2-40B4-BE49-F238E27FC236}">
                <a16:creationId xmlns:a16="http://schemas.microsoft.com/office/drawing/2014/main" id="{610F043A-C632-8F61-8888-C130C32AA9EF}"/>
              </a:ext>
            </a:extLst>
          </p:cNvPr>
          <p:cNvSpPr txBox="1"/>
          <p:nvPr/>
        </p:nvSpPr>
        <p:spPr>
          <a:xfrm>
            <a:off x="644770" y="1279425"/>
            <a:ext cx="11547229" cy="738664"/>
          </a:xfrm>
          <a:prstGeom prst="rect">
            <a:avLst/>
          </a:prstGeom>
          <a:noFill/>
        </p:spPr>
        <p:txBody>
          <a:bodyPr wrap="square">
            <a:spAutoFit/>
          </a:bodyPr>
          <a:lstStyle/>
          <a:p>
            <a:r>
              <a:rPr lang="en-US" sz="1400" dirty="0">
                <a:latin typeface="Cambria" panose="02040503050406030204" pitchFamily="18" charset="0"/>
                <a:cs typeface="Cambay Devanagari" pitchFamily="2" charset="77"/>
              </a:rPr>
              <a:t>In today’s digital world, </a:t>
            </a:r>
            <a:r>
              <a:rPr lang="en-US" sz="1400" b="1" dirty="0">
                <a:latin typeface="Cambria" panose="02040503050406030204" pitchFamily="18" charset="0"/>
                <a:cs typeface="Cambay Devanagari" pitchFamily="2" charset="77"/>
              </a:rPr>
              <a:t>data is the key </a:t>
            </a:r>
            <a:r>
              <a:rPr lang="en-US" sz="1400" dirty="0">
                <a:latin typeface="Cambria" panose="02040503050406030204" pitchFamily="18" charset="0"/>
                <a:cs typeface="Cambay Devanagari" pitchFamily="2" charset="77"/>
              </a:rPr>
              <a:t>to unlocking valuable insights, and much of this data is available on the web. </a:t>
            </a:r>
          </a:p>
          <a:p>
            <a:r>
              <a:rPr lang="en-US" sz="1400" dirty="0">
                <a:latin typeface="Cambria" panose="02040503050406030204" pitchFamily="18" charset="0"/>
                <a:cs typeface="Cambay Devanagari" pitchFamily="2" charset="77"/>
              </a:rPr>
              <a:t>Python API call is one of the method for the process of extracting data from websites.</a:t>
            </a:r>
          </a:p>
          <a:p>
            <a:r>
              <a:rPr lang="en-US" sz="1400" dirty="0">
                <a:latin typeface="Cambria" panose="02040503050406030204" pitchFamily="18" charset="0"/>
                <a:cs typeface="Cambay Devanagari" pitchFamily="2" charset="77"/>
              </a:rPr>
              <a:t> </a:t>
            </a:r>
          </a:p>
        </p:txBody>
      </p:sp>
      <p:sp>
        <p:nvSpPr>
          <p:cNvPr id="9" name="Title 3">
            <a:extLst>
              <a:ext uri="{FF2B5EF4-FFF2-40B4-BE49-F238E27FC236}">
                <a16:creationId xmlns:a16="http://schemas.microsoft.com/office/drawing/2014/main" id="{791EA9EB-D847-7EF6-2D90-E298BDA62754}"/>
              </a:ext>
            </a:extLst>
          </p:cNvPr>
          <p:cNvSpPr txBox="1">
            <a:spLocks/>
          </p:cNvSpPr>
          <p:nvPr/>
        </p:nvSpPr>
        <p:spPr>
          <a:xfrm>
            <a:off x="0" y="797521"/>
            <a:ext cx="12188952" cy="365224"/>
          </a:xfrm>
          <a:prstGeom prst="rect">
            <a:avLst/>
          </a:prstGeom>
          <a:solidFill>
            <a:schemeClr val="accent1"/>
          </a:solidFill>
        </p:spPr>
        <p:txBody>
          <a:bodyPr vert="horz" lIns="91440" tIns="45720" rIns="91440" bIns="45720" rtlCol="0" anchor="ctr">
            <a:normAutofit fontScale="90000" lnSpcReduction="10000"/>
          </a:bodyPr>
          <a:lstStyle>
            <a:lvl1pPr algn="ctr" defTabSz="914354">
              <a:lnSpc>
                <a:spcPct val="90000"/>
              </a:lnSpc>
              <a:spcBef>
                <a:spcPct val="0"/>
              </a:spcBef>
              <a:buNone/>
              <a:defRPr sz="2200" b="1" i="0">
                <a:solidFill>
                  <a:schemeClr val="bg1"/>
                </a:solidFill>
                <a:latin typeface="Cambria" panose="02040503050406030204" pitchFamily="18" charset="0"/>
                <a:ea typeface="+mj-ea"/>
                <a:cs typeface="Calibri" panose="020F0502020204030204" pitchFamily="34" charset="0"/>
              </a:defRPr>
            </a:lvl1pPr>
          </a:lstStyle>
          <a:p>
            <a:r>
              <a:rPr lang="en-US" dirty="0"/>
              <a:t>Data Collection </a:t>
            </a:r>
          </a:p>
        </p:txBody>
      </p:sp>
      <p:sp>
        <p:nvSpPr>
          <p:cNvPr id="12" name="Slide Number Placeholder 2">
            <a:extLst>
              <a:ext uri="{FF2B5EF4-FFF2-40B4-BE49-F238E27FC236}">
                <a16:creationId xmlns:a16="http://schemas.microsoft.com/office/drawing/2014/main" id="{0A3436C8-4F8A-918B-4EA2-AFFE6BBF5CDC}"/>
              </a:ext>
            </a:extLst>
          </p:cNvPr>
          <p:cNvSpPr>
            <a:spLocks noGrp="1"/>
          </p:cNvSpPr>
          <p:nvPr>
            <p:ph type="sldNum" sz="quarter" idx="12"/>
          </p:nvPr>
        </p:nvSpPr>
        <p:spPr>
          <a:xfrm>
            <a:off x="9375913" y="6276840"/>
            <a:ext cx="2743200" cy="365125"/>
          </a:xfrm>
        </p:spPr>
        <p:txBody>
          <a:bodyPr/>
          <a:lstStyle/>
          <a:p>
            <a:fld id="{4267CD5E-26CF-4249-8540-BB1D07FD4227}" type="slidenum">
              <a:rPr lang="en-US" smtClean="0"/>
              <a:t>10</a:t>
            </a:fld>
            <a:endParaRPr lang="en-US" dirty="0"/>
          </a:p>
        </p:txBody>
      </p:sp>
      <p:pic>
        <p:nvPicPr>
          <p:cNvPr id="3" name="Picture 2">
            <a:extLst>
              <a:ext uri="{FF2B5EF4-FFF2-40B4-BE49-F238E27FC236}">
                <a16:creationId xmlns:a16="http://schemas.microsoft.com/office/drawing/2014/main" id="{9858B5BF-6DB6-2FC3-1C92-00DA35A05355}"/>
              </a:ext>
            </a:extLst>
          </p:cNvPr>
          <p:cNvPicPr>
            <a:picLocks noChangeAspect="1"/>
          </p:cNvPicPr>
          <p:nvPr/>
        </p:nvPicPr>
        <p:blipFill>
          <a:blip r:embed="rId2"/>
          <a:stretch>
            <a:fillRect/>
          </a:stretch>
        </p:blipFill>
        <p:spPr>
          <a:xfrm>
            <a:off x="6563360" y="4517505"/>
            <a:ext cx="4983869" cy="1278814"/>
          </a:xfrm>
          <a:prstGeom prst="rect">
            <a:avLst/>
          </a:prstGeom>
        </p:spPr>
      </p:pic>
      <p:sp>
        <p:nvSpPr>
          <p:cNvPr id="5" name="TextBox 4">
            <a:extLst>
              <a:ext uri="{FF2B5EF4-FFF2-40B4-BE49-F238E27FC236}">
                <a16:creationId xmlns:a16="http://schemas.microsoft.com/office/drawing/2014/main" id="{69DD11BB-04F9-5FC1-2E4D-BA5D63C04CE4}"/>
              </a:ext>
            </a:extLst>
          </p:cNvPr>
          <p:cNvSpPr txBox="1"/>
          <p:nvPr/>
        </p:nvSpPr>
        <p:spPr>
          <a:xfrm>
            <a:off x="7069593" y="5954276"/>
            <a:ext cx="4612640" cy="318998"/>
          </a:xfrm>
          <a:prstGeom prst="rect">
            <a:avLst/>
          </a:prstGeom>
          <a:noFill/>
        </p:spPr>
        <p:txBody>
          <a:bodyPr wrap="square">
            <a:spAutoFit/>
          </a:bodyPr>
          <a:lstStyle/>
          <a:p>
            <a:pPr marR="0" lvl="0" algn="ctr">
              <a:lnSpc>
                <a:spcPct val="115000"/>
              </a:lnSpc>
              <a:spcBef>
                <a:spcPts val="0"/>
              </a:spcBef>
              <a:spcAft>
                <a:spcPts val="800"/>
              </a:spcAft>
              <a:buSzPts val="1000"/>
              <a:tabLst>
                <a:tab pos="457200" algn="l"/>
              </a:tabLst>
            </a:pPr>
            <a:r>
              <a:rPr lang="en-US" sz="1400" b="1" dirty="0">
                <a:latin typeface="Cambria" panose="02040503050406030204" pitchFamily="18" charset="0"/>
                <a:cs typeface="Cambay Devanagari" pitchFamily="2" charset="77"/>
              </a:rPr>
              <a:t>Flickr API Call for Data Collection </a:t>
            </a:r>
          </a:p>
        </p:txBody>
      </p:sp>
    </p:spTree>
    <p:extLst>
      <p:ext uri="{BB962C8B-B14F-4D97-AF65-F5344CB8AC3E}">
        <p14:creationId xmlns:p14="http://schemas.microsoft.com/office/powerpoint/2010/main" val="1460660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2D2BE87-F21F-0651-ABBB-14B8D084E6AB}"/>
            </a:ext>
          </a:extLst>
        </p:cNvPr>
        <p:cNvGrpSpPr/>
        <p:nvPr/>
      </p:nvGrpSpPr>
      <p:grpSpPr>
        <a:xfrm>
          <a:off x="0" y="0"/>
          <a:ext cx="0" cy="0"/>
          <a:chOff x="0" y="0"/>
          <a:chExt cx="0" cy="0"/>
        </a:xfrm>
      </p:grpSpPr>
      <p:sp>
        <p:nvSpPr>
          <p:cNvPr id="6" name="Title 3">
            <a:extLst>
              <a:ext uri="{FF2B5EF4-FFF2-40B4-BE49-F238E27FC236}">
                <a16:creationId xmlns:a16="http://schemas.microsoft.com/office/drawing/2014/main" id="{F3CE14E2-632F-93EC-7997-38CF414835B5}"/>
              </a:ext>
            </a:extLst>
          </p:cNvPr>
          <p:cNvSpPr>
            <a:spLocks noGrp="1"/>
          </p:cNvSpPr>
          <p:nvPr>
            <p:ph type="title"/>
          </p:nvPr>
        </p:nvSpPr>
        <p:spPr>
          <a:xfrm>
            <a:off x="565079" y="120912"/>
            <a:ext cx="10709031" cy="530282"/>
          </a:xfrm>
        </p:spPr>
        <p:txBody>
          <a:bodyPr vert="horz" lIns="91440" tIns="45720" rIns="91440" bIns="45720" rtlCol="0" anchor="t">
            <a:normAutofit/>
          </a:bodyPr>
          <a:lstStyle/>
          <a:p>
            <a:pPr algn="ctr" defTabSz="914400">
              <a:lnSpc>
                <a:spcPct val="100000"/>
              </a:lnSpc>
              <a:spcBef>
                <a:spcPts val="0"/>
              </a:spcBef>
              <a:tabLst>
                <a:tab pos="1168400" algn="l"/>
              </a:tabLst>
            </a:pPr>
            <a:r>
              <a:rPr lang="en-US" sz="2800" dirty="0">
                <a:solidFill>
                  <a:schemeClr val="tx1">
                    <a:lumMod val="50000"/>
                  </a:schemeClr>
                </a:solidFill>
                <a:latin typeface="Cambria" panose="02040503050406030204" pitchFamily="18" charset="0"/>
                <a:cs typeface="Calibri" panose="020F0502020204030204" pitchFamily="34" charset="0"/>
                <a:sym typeface="Trade Gothic LT Std"/>
              </a:rPr>
              <a:t>Data Analysis and Data Processing</a:t>
            </a:r>
          </a:p>
        </p:txBody>
      </p:sp>
      <p:sp>
        <p:nvSpPr>
          <p:cNvPr id="5" name="Title 3">
            <a:extLst>
              <a:ext uri="{FF2B5EF4-FFF2-40B4-BE49-F238E27FC236}">
                <a16:creationId xmlns:a16="http://schemas.microsoft.com/office/drawing/2014/main" id="{080AA0C9-C69E-46A8-E962-80B8B7F56C40}"/>
              </a:ext>
            </a:extLst>
          </p:cNvPr>
          <p:cNvSpPr txBox="1">
            <a:spLocks/>
          </p:cNvSpPr>
          <p:nvPr/>
        </p:nvSpPr>
        <p:spPr>
          <a:xfrm>
            <a:off x="0" y="651193"/>
            <a:ext cx="12191999" cy="408677"/>
          </a:xfrm>
          <a:prstGeom prst="rect">
            <a:avLst/>
          </a:prstGeom>
          <a:solidFill>
            <a:schemeClr val="accent1"/>
          </a:solidFill>
        </p:spPr>
        <p:txBody>
          <a:bodyPr vert="horz" lIns="91440" tIns="45720" rIns="91440" bIns="45720" rtlCol="0" anchor="ctr">
            <a:normAutofit fontScale="975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lgn="ctr"/>
            <a:r>
              <a:rPr lang="en-US" sz="2200" dirty="0">
                <a:solidFill>
                  <a:schemeClr val="bg1"/>
                </a:solidFill>
                <a:latin typeface="Cambria" panose="02040503050406030204" pitchFamily="18" charset="0"/>
                <a:cs typeface="Calibri" panose="020F0502020204030204" pitchFamily="34" charset="0"/>
              </a:rPr>
              <a:t>Sentiment Analysis</a:t>
            </a:r>
          </a:p>
        </p:txBody>
      </p:sp>
      <p:grpSp>
        <p:nvGrpSpPr>
          <p:cNvPr id="18" name="Group 17">
            <a:extLst>
              <a:ext uri="{FF2B5EF4-FFF2-40B4-BE49-F238E27FC236}">
                <a16:creationId xmlns:a16="http://schemas.microsoft.com/office/drawing/2014/main" id="{18079624-DE7B-C4E9-4F5D-D85467A80845}"/>
              </a:ext>
            </a:extLst>
          </p:cNvPr>
          <p:cNvGrpSpPr/>
          <p:nvPr/>
        </p:nvGrpSpPr>
        <p:grpSpPr>
          <a:xfrm>
            <a:off x="809777" y="1074056"/>
            <a:ext cx="2922697" cy="2860898"/>
            <a:chOff x="0" y="1672252"/>
            <a:chExt cx="3463279" cy="3718488"/>
          </a:xfrm>
        </p:grpSpPr>
        <p:pic>
          <p:nvPicPr>
            <p:cNvPr id="14" name="Picture 13">
              <a:extLst>
                <a:ext uri="{FF2B5EF4-FFF2-40B4-BE49-F238E27FC236}">
                  <a16:creationId xmlns:a16="http://schemas.microsoft.com/office/drawing/2014/main" id="{747887BD-6995-29A0-0A4C-8B78B2C0C42F}"/>
                </a:ext>
              </a:extLst>
            </p:cNvPr>
            <p:cNvPicPr>
              <a:picLocks noChangeAspect="1"/>
            </p:cNvPicPr>
            <p:nvPr/>
          </p:nvPicPr>
          <p:blipFill>
            <a:blip r:embed="rId2"/>
            <a:stretch>
              <a:fillRect/>
            </a:stretch>
          </p:blipFill>
          <p:spPr>
            <a:xfrm>
              <a:off x="0" y="1672252"/>
              <a:ext cx="3463279" cy="3661748"/>
            </a:xfrm>
            <a:prstGeom prst="rect">
              <a:avLst/>
            </a:prstGeom>
          </p:spPr>
        </p:pic>
        <p:pic>
          <p:nvPicPr>
            <p:cNvPr id="15" name="Picture 14">
              <a:extLst>
                <a:ext uri="{FF2B5EF4-FFF2-40B4-BE49-F238E27FC236}">
                  <a16:creationId xmlns:a16="http://schemas.microsoft.com/office/drawing/2014/main" id="{535D33DB-1524-177B-F34E-EC58E236FC5B}"/>
                </a:ext>
              </a:extLst>
            </p:cNvPr>
            <p:cNvPicPr>
              <a:picLocks noChangeAspect="1"/>
            </p:cNvPicPr>
            <p:nvPr/>
          </p:nvPicPr>
          <p:blipFill>
            <a:blip r:embed="rId3"/>
            <a:stretch>
              <a:fillRect/>
            </a:stretch>
          </p:blipFill>
          <p:spPr>
            <a:xfrm>
              <a:off x="565079" y="4954059"/>
              <a:ext cx="1469571" cy="231689"/>
            </a:xfrm>
            <a:prstGeom prst="rect">
              <a:avLst/>
            </a:prstGeom>
          </p:spPr>
        </p:pic>
        <p:pic>
          <p:nvPicPr>
            <p:cNvPr id="16" name="Picture 15">
              <a:extLst>
                <a:ext uri="{FF2B5EF4-FFF2-40B4-BE49-F238E27FC236}">
                  <a16:creationId xmlns:a16="http://schemas.microsoft.com/office/drawing/2014/main" id="{0E2A2A7A-7ED0-362A-535A-10A53802A13D}"/>
                </a:ext>
              </a:extLst>
            </p:cNvPr>
            <p:cNvPicPr>
              <a:picLocks noChangeAspect="1"/>
            </p:cNvPicPr>
            <p:nvPr/>
          </p:nvPicPr>
          <p:blipFill>
            <a:blip r:embed="rId4"/>
            <a:stretch>
              <a:fillRect/>
            </a:stretch>
          </p:blipFill>
          <p:spPr>
            <a:xfrm>
              <a:off x="781173" y="5185748"/>
              <a:ext cx="1253477" cy="204992"/>
            </a:xfrm>
            <a:prstGeom prst="rect">
              <a:avLst/>
            </a:prstGeom>
          </p:spPr>
        </p:pic>
        <p:pic>
          <p:nvPicPr>
            <p:cNvPr id="17" name="Picture 16">
              <a:extLst>
                <a:ext uri="{FF2B5EF4-FFF2-40B4-BE49-F238E27FC236}">
                  <a16:creationId xmlns:a16="http://schemas.microsoft.com/office/drawing/2014/main" id="{A40EF46A-474F-D352-E95F-E691F4506F34}"/>
                </a:ext>
              </a:extLst>
            </p:cNvPr>
            <p:cNvPicPr>
              <a:picLocks noChangeAspect="1"/>
            </p:cNvPicPr>
            <p:nvPr/>
          </p:nvPicPr>
          <p:blipFill>
            <a:blip r:embed="rId5"/>
            <a:stretch>
              <a:fillRect/>
            </a:stretch>
          </p:blipFill>
          <p:spPr>
            <a:xfrm>
              <a:off x="1604846" y="4341677"/>
              <a:ext cx="999979" cy="116150"/>
            </a:xfrm>
            <a:prstGeom prst="rect">
              <a:avLst/>
            </a:prstGeom>
          </p:spPr>
        </p:pic>
      </p:grpSp>
      <p:sp>
        <p:nvSpPr>
          <p:cNvPr id="12" name="Content Placeholder 1">
            <a:extLst>
              <a:ext uri="{FF2B5EF4-FFF2-40B4-BE49-F238E27FC236}">
                <a16:creationId xmlns:a16="http://schemas.microsoft.com/office/drawing/2014/main" id="{35839FA8-1D7F-02FB-9DFB-155D44B4C348}"/>
              </a:ext>
            </a:extLst>
          </p:cNvPr>
          <p:cNvSpPr>
            <a:spLocks noGrp="1"/>
          </p:cNvSpPr>
          <p:nvPr>
            <p:ph idx="1"/>
          </p:nvPr>
        </p:nvSpPr>
        <p:spPr>
          <a:xfrm>
            <a:off x="3991113" y="1112569"/>
            <a:ext cx="8128000" cy="5094238"/>
          </a:xfrm>
        </p:spPr>
        <p:txBody>
          <a:bodyPr>
            <a:normAutofit/>
          </a:bodyPr>
          <a:lstStyle/>
          <a:p>
            <a:pPr>
              <a:defRPr b="1"/>
            </a:pPr>
            <a:r>
              <a:rPr lang="en-US" sz="1200" dirty="0">
                <a:latin typeface="Cambria" panose="02040503050406030204" pitchFamily="18" charset="0"/>
                <a:cs typeface="Times New Roman" panose="02020603050405020304" pitchFamily="18" charset="0"/>
              </a:rPr>
              <a:t> What is Sentiment Analysis?</a:t>
            </a:r>
          </a:p>
          <a:p>
            <a:pPr marL="0" indent="0">
              <a:spcBef>
                <a:spcPts val="0"/>
              </a:spcBef>
              <a:spcAft>
                <a:spcPts val="0"/>
              </a:spcAft>
              <a:buNone/>
            </a:pPr>
            <a:r>
              <a:rPr lang="en-US" sz="1200" dirty="0">
                <a:latin typeface="Cambria" panose="02040503050406030204" pitchFamily="18" charset="0"/>
                <a:cs typeface="Cambay Devanagari" pitchFamily="2" charset="77"/>
              </a:rPr>
              <a:t>        The process of determining the emotional tone or sentiment expressed in a piece of text. The primary goal of sentiment       	</a:t>
            </a:r>
          </a:p>
          <a:p>
            <a:pPr marL="0" indent="0">
              <a:spcBef>
                <a:spcPts val="0"/>
              </a:spcBef>
              <a:spcAft>
                <a:spcPts val="0"/>
              </a:spcAft>
              <a:buNone/>
            </a:pPr>
            <a:r>
              <a:rPr lang="en-US" sz="1200" dirty="0">
                <a:latin typeface="Cambria" panose="02040503050406030204" pitchFamily="18" charset="0"/>
                <a:cs typeface="Cambay Devanagari" pitchFamily="2" charset="77"/>
              </a:rPr>
              <a:t>        analysis is to classify the sentiment as </a:t>
            </a:r>
            <a:r>
              <a:rPr lang="en-US" sz="1200" b="1" dirty="0">
                <a:latin typeface="Cambria" panose="02040503050406030204" pitchFamily="18" charset="0"/>
                <a:cs typeface="Cambay Devanagari" pitchFamily="2" charset="77"/>
              </a:rPr>
              <a:t>positive</a:t>
            </a:r>
            <a:r>
              <a:rPr lang="en-US" sz="1200" dirty="0">
                <a:latin typeface="Cambria" panose="02040503050406030204" pitchFamily="18" charset="0"/>
                <a:cs typeface="Cambay Devanagari" pitchFamily="2" charset="77"/>
              </a:rPr>
              <a:t>, </a:t>
            </a:r>
            <a:r>
              <a:rPr lang="en-US" sz="1200" b="1" dirty="0">
                <a:latin typeface="Cambria" panose="02040503050406030204" pitchFamily="18" charset="0"/>
                <a:cs typeface="Cambay Devanagari" pitchFamily="2" charset="77"/>
              </a:rPr>
              <a:t>negative</a:t>
            </a:r>
            <a:r>
              <a:rPr lang="en-US" sz="1200" dirty="0">
                <a:latin typeface="Cambria" panose="02040503050406030204" pitchFamily="18" charset="0"/>
                <a:cs typeface="Cambay Devanagari" pitchFamily="2" charset="77"/>
              </a:rPr>
              <a:t>, and </a:t>
            </a:r>
            <a:r>
              <a:rPr lang="en-US" sz="1200" b="1" dirty="0">
                <a:latin typeface="Cambria" panose="02040503050406030204" pitchFamily="18" charset="0"/>
                <a:cs typeface="Cambay Devanagari" pitchFamily="2" charset="77"/>
              </a:rPr>
              <a:t>neutral</a:t>
            </a:r>
            <a:r>
              <a:rPr lang="en-US" sz="1200" dirty="0">
                <a:latin typeface="Cambria" panose="02040503050406030204" pitchFamily="18" charset="0"/>
                <a:cs typeface="Cambay Devanagari" pitchFamily="2" charset="77"/>
              </a:rPr>
              <a:t> based on the content of the text. </a:t>
            </a:r>
          </a:p>
          <a:p>
            <a:pPr marL="0" indent="0">
              <a:spcBef>
                <a:spcPts val="0"/>
              </a:spcBef>
              <a:spcAft>
                <a:spcPts val="0"/>
              </a:spcAft>
              <a:buNone/>
            </a:pPr>
            <a:endParaRPr lang="en-US" sz="1200" dirty="0">
              <a:latin typeface="Cambria" panose="02040503050406030204" pitchFamily="18" charset="0"/>
              <a:cs typeface="Cambay Devanagari" pitchFamily="2" charset="77"/>
            </a:endParaRPr>
          </a:p>
          <a:p>
            <a:pPr>
              <a:spcBef>
                <a:spcPts val="0"/>
              </a:spcBef>
              <a:spcAft>
                <a:spcPts val="0"/>
              </a:spcAft>
            </a:pPr>
            <a:r>
              <a:rPr lang="en-US" sz="1200" b="1" dirty="0">
                <a:effectLst/>
                <a:latin typeface="Cambria" panose="02040503050406030204" pitchFamily="18" charset="0"/>
              </a:rPr>
              <a:t>Key Aspects of Sentiment Analysis? </a:t>
            </a:r>
          </a:p>
          <a:p>
            <a:pPr marL="0" indent="0">
              <a:spcBef>
                <a:spcPts val="0"/>
              </a:spcBef>
              <a:spcAft>
                <a:spcPts val="0"/>
              </a:spcAft>
              <a:buNone/>
            </a:pPr>
            <a:r>
              <a:rPr lang="en-US" sz="1200" b="1" dirty="0">
                <a:latin typeface="Cambria" panose="02040503050406030204" pitchFamily="18" charset="0"/>
              </a:rPr>
              <a:t>       </a:t>
            </a:r>
            <a:r>
              <a:rPr lang="en-US" sz="1200" b="1" dirty="0">
                <a:latin typeface="Cambria" panose="02040503050406030204" pitchFamily="18" charset="0"/>
                <a:cs typeface="Cambay Devanagari" pitchFamily="2" charset="77"/>
              </a:rPr>
              <a:t>Sentiment Categories: </a:t>
            </a:r>
            <a:r>
              <a:rPr lang="en-US" sz="1200" dirty="0">
                <a:latin typeface="Cambria" panose="02040503050406030204" pitchFamily="18" charset="0"/>
                <a:cs typeface="Cambay Devanagari" pitchFamily="2" charset="77"/>
              </a:rPr>
              <a:t>Sentiment analysis typically classifies text into three main categories: Positive, Negative and Neutral </a:t>
            </a:r>
          </a:p>
          <a:p>
            <a:pPr marL="0" indent="0">
              <a:spcBef>
                <a:spcPts val="0"/>
              </a:spcBef>
              <a:spcAft>
                <a:spcPts val="0"/>
              </a:spcAft>
              <a:buNone/>
            </a:pPr>
            <a:endParaRPr lang="en-US" sz="1200" dirty="0">
              <a:latin typeface="Cambria" panose="02040503050406030204" pitchFamily="18" charset="0"/>
              <a:cs typeface="Cambay Devanagari" pitchFamily="2" charset="77"/>
            </a:endParaRPr>
          </a:p>
          <a:p>
            <a:pPr marL="0" indent="0">
              <a:spcBef>
                <a:spcPts val="0"/>
              </a:spcBef>
              <a:spcAft>
                <a:spcPts val="0"/>
              </a:spcAft>
              <a:buNone/>
            </a:pPr>
            <a:r>
              <a:rPr lang="en-US" sz="1200" dirty="0">
                <a:latin typeface="Cambria" panose="02040503050406030204" pitchFamily="18" charset="0"/>
                <a:cs typeface="Cambay Devanagari" pitchFamily="2" charset="77"/>
              </a:rPr>
              <a:t> </a:t>
            </a:r>
            <a:r>
              <a:rPr lang="en-US" sz="1200" b="1" dirty="0">
                <a:latin typeface="Cambria" panose="02040503050406030204" pitchFamily="18" charset="0"/>
              </a:rPr>
              <a:t>      </a:t>
            </a:r>
            <a:r>
              <a:rPr lang="en-US" sz="1200" b="1" dirty="0">
                <a:latin typeface="Cambria" panose="02040503050406030204" pitchFamily="18" charset="0"/>
                <a:cs typeface="Cambay Devanagari" pitchFamily="2" charset="77"/>
              </a:rPr>
              <a:t>Sentiment Polarity     :  </a:t>
            </a:r>
          </a:p>
          <a:p>
            <a:pPr lvl="1">
              <a:spcBef>
                <a:spcPts val="0"/>
              </a:spcBef>
              <a:buFont typeface="+mj-lt"/>
              <a:buAutoNum type="arabicPeriod"/>
            </a:pPr>
            <a:r>
              <a:rPr lang="en-US" sz="1200" b="1" dirty="0">
                <a:latin typeface="Cambria" panose="02040503050406030204" pitchFamily="18" charset="0"/>
                <a:cs typeface="Cambay Devanagari" pitchFamily="2" charset="77"/>
              </a:rPr>
              <a:t>Polarity </a:t>
            </a:r>
            <a:r>
              <a:rPr lang="en-US" sz="1200" dirty="0">
                <a:latin typeface="Cambria" panose="02040503050406030204" pitchFamily="18" charset="0"/>
                <a:cs typeface="Cambay Devanagari" pitchFamily="2" charset="77"/>
              </a:rPr>
              <a:t>refers to whether the sentiment is positive, negative, or neutral.</a:t>
            </a:r>
          </a:p>
          <a:p>
            <a:pPr lvl="1">
              <a:spcBef>
                <a:spcPts val="0"/>
              </a:spcBef>
              <a:buFont typeface="+mj-lt"/>
              <a:buAutoNum type="arabicPeriod"/>
            </a:pPr>
            <a:r>
              <a:rPr lang="en-US" sz="1200" b="1" dirty="0">
                <a:latin typeface="Cambria" panose="02040503050406030204" pitchFamily="18" charset="0"/>
                <a:cs typeface="Cambay Devanagari" pitchFamily="2" charset="77"/>
              </a:rPr>
              <a:t>Score</a:t>
            </a:r>
            <a:r>
              <a:rPr lang="en-US" sz="1200" dirty="0">
                <a:latin typeface="Cambria" panose="02040503050406030204" pitchFamily="18" charset="0"/>
                <a:cs typeface="Cambay Devanagari" pitchFamily="2" charset="77"/>
              </a:rPr>
              <a:t>: Many sentiment analysis models also calculate a </a:t>
            </a:r>
            <a:r>
              <a:rPr lang="en-US" sz="1200" b="1" dirty="0">
                <a:latin typeface="Cambria" panose="02040503050406030204" pitchFamily="18" charset="0"/>
                <a:cs typeface="Cambay Devanagari" pitchFamily="2" charset="77"/>
              </a:rPr>
              <a:t>compound score </a:t>
            </a:r>
            <a:r>
              <a:rPr lang="en-US" sz="1200" dirty="0">
                <a:latin typeface="Cambria" panose="02040503050406030204" pitchFamily="18" charset="0"/>
                <a:cs typeface="Cambay Devanagari" pitchFamily="2" charset="77"/>
              </a:rPr>
              <a:t>(a single numerical value that indicates the overall sentiment).</a:t>
            </a:r>
            <a:endParaRPr lang="en-US" sz="1200" b="1" dirty="0">
              <a:effectLst/>
              <a:latin typeface="Cambria" panose="02040503050406030204" pitchFamily="18" charset="0"/>
            </a:endParaRPr>
          </a:p>
          <a:p>
            <a:pPr>
              <a:spcBef>
                <a:spcPts val="0"/>
              </a:spcBef>
              <a:spcAft>
                <a:spcPts val="0"/>
              </a:spcAft>
            </a:pPr>
            <a:endParaRPr lang="en-US" sz="1200" b="1" dirty="0">
              <a:effectLst/>
              <a:latin typeface="Cambria" panose="02040503050406030204" pitchFamily="18" charset="0"/>
            </a:endParaRPr>
          </a:p>
          <a:p>
            <a:pPr>
              <a:spcBef>
                <a:spcPts val="0"/>
              </a:spcBef>
              <a:spcAft>
                <a:spcPts val="0"/>
              </a:spcAft>
            </a:pPr>
            <a:r>
              <a:rPr lang="en-US" sz="1200" b="1" dirty="0">
                <a:latin typeface="Cambria" panose="02040503050406030204" pitchFamily="18" charset="0"/>
                <a:cs typeface="Cambay Devanagari" pitchFamily="2" charset="77"/>
              </a:rPr>
              <a:t>Common Sentiment Analysis Tools and Libraries:</a:t>
            </a:r>
          </a:p>
          <a:p>
            <a:pPr marL="285750" indent="-285750">
              <a:buFont typeface="+mj-lt"/>
              <a:buAutoNum type="arabicPeriod"/>
            </a:pPr>
            <a:r>
              <a:rPr lang="en-US" sz="1200" b="1" dirty="0">
                <a:latin typeface="Cambria" panose="02040503050406030204" pitchFamily="18" charset="0"/>
                <a:cs typeface="Cambay Devanagari" pitchFamily="2" charset="77"/>
              </a:rPr>
              <a:t>VADER (Valence Aware Dictionary and Sentiment Reasoner):</a:t>
            </a:r>
          </a:p>
          <a:p>
            <a:pPr lvl="1">
              <a:buFont typeface="Arial" panose="020B0604020202020204" pitchFamily="34" charset="0"/>
              <a:buChar char="•"/>
            </a:pPr>
            <a:r>
              <a:rPr lang="en-US" sz="1200" dirty="0">
                <a:latin typeface="Cambria" panose="02040503050406030204" pitchFamily="18" charset="0"/>
                <a:cs typeface="Cambay Devanagari" pitchFamily="2" charset="77"/>
              </a:rPr>
              <a:t>Python library for sentiment analysis, specially designed for social media and short text. VADER is fast, effective, and particularly good at handling emojis, hashtags, and slang.</a:t>
            </a:r>
          </a:p>
          <a:p>
            <a:pPr marL="285750" indent="-285750">
              <a:buFont typeface="+mj-lt"/>
              <a:buAutoNum type="arabicPeriod"/>
            </a:pPr>
            <a:r>
              <a:rPr lang="en-US" sz="1200" b="1" dirty="0">
                <a:latin typeface="Cambria" panose="02040503050406030204" pitchFamily="18" charset="0"/>
                <a:cs typeface="Cambay Devanagari" pitchFamily="2" charset="77"/>
              </a:rPr>
              <a:t>TextBlob:</a:t>
            </a:r>
          </a:p>
          <a:p>
            <a:pPr lvl="1">
              <a:buFont typeface="Arial" panose="020B0604020202020204" pitchFamily="34" charset="0"/>
              <a:buChar char="•"/>
            </a:pPr>
            <a:r>
              <a:rPr lang="en-US" sz="1200" dirty="0">
                <a:latin typeface="Cambria" panose="02040503050406030204" pitchFamily="18" charset="0"/>
                <a:cs typeface="Cambay Devanagari" pitchFamily="2" charset="77"/>
              </a:rPr>
              <a:t>A simple library for Python that provides basic sentiment analysis and other NLP tasks like part-of-speech tagging and translation.</a:t>
            </a:r>
            <a:endParaRPr lang="en-US" sz="1200" b="1" dirty="0">
              <a:latin typeface="Cambria" panose="02040503050406030204" pitchFamily="18" charset="0"/>
              <a:cs typeface="Cambay Devanagari" pitchFamily="2" charset="77"/>
            </a:endParaRPr>
          </a:p>
          <a:p>
            <a:pPr marL="285750" indent="-285750">
              <a:buFont typeface="+mj-lt"/>
              <a:buAutoNum type="arabicPeriod"/>
            </a:pPr>
            <a:r>
              <a:rPr lang="en-US" sz="1200" b="1" dirty="0">
                <a:latin typeface="Cambria" panose="02040503050406030204" pitchFamily="18" charset="0"/>
                <a:cs typeface="Cambay Devanagari" pitchFamily="2" charset="77"/>
              </a:rPr>
              <a:t>Hugging Face Transformers (e.g., BERT, DistilBERT, RoBERTa):</a:t>
            </a:r>
          </a:p>
          <a:p>
            <a:pPr lvl="1">
              <a:buFont typeface="Arial" panose="020B0604020202020204" pitchFamily="34" charset="0"/>
              <a:buChar char="•"/>
            </a:pPr>
            <a:r>
              <a:rPr lang="en-US" sz="1200" dirty="0">
                <a:latin typeface="Cambria" panose="02040503050406030204" pitchFamily="18" charset="0"/>
                <a:cs typeface="Cambay Devanagari" pitchFamily="2" charset="77"/>
              </a:rPr>
              <a:t>Hugging Face is a powerful toolset and framework that provides access to pre-trained transformer models, including BERT, DistilBERT, and RoBERTa. </a:t>
            </a:r>
            <a:endParaRPr lang="en-US" sz="1200" b="1" dirty="0">
              <a:latin typeface="Cambria" panose="02040503050406030204" pitchFamily="18" charset="0"/>
              <a:cs typeface="Cambay Devanagari" pitchFamily="2" charset="77"/>
            </a:endParaRPr>
          </a:p>
        </p:txBody>
      </p:sp>
      <p:sp>
        <p:nvSpPr>
          <p:cNvPr id="22" name="Slide Number Placeholder 2">
            <a:extLst>
              <a:ext uri="{FF2B5EF4-FFF2-40B4-BE49-F238E27FC236}">
                <a16:creationId xmlns:a16="http://schemas.microsoft.com/office/drawing/2014/main" id="{3FB98F1A-5AE8-308C-1F69-880320527CB8}"/>
              </a:ext>
            </a:extLst>
          </p:cNvPr>
          <p:cNvSpPr>
            <a:spLocks noGrp="1"/>
          </p:cNvSpPr>
          <p:nvPr>
            <p:ph type="sldNum" sz="quarter" idx="12"/>
          </p:nvPr>
        </p:nvSpPr>
        <p:spPr>
          <a:xfrm>
            <a:off x="9375913" y="6276840"/>
            <a:ext cx="2743200" cy="365125"/>
          </a:xfrm>
        </p:spPr>
        <p:txBody>
          <a:bodyPr/>
          <a:lstStyle/>
          <a:p>
            <a:fld id="{4267CD5E-26CF-4249-8540-BB1D07FD4227}" type="slidenum">
              <a:rPr lang="en-US" smtClean="0"/>
              <a:t>11</a:t>
            </a:fld>
            <a:endParaRPr lang="en-US" dirty="0"/>
          </a:p>
        </p:txBody>
      </p:sp>
      <p:sp>
        <p:nvSpPr>
          <p:cNvPr id="3" name="TextBox 2">
            <a:extLst>
              <a:ext uri="{FF2B5EF4-FFF2-40B4-BE49-F238E27FC236}">
                <a16:creationId xmlns:a16="http://schemas.microsoft.com/office/drawing/2014/main" id="{0AC7C0F6-A036-CAB1-4D7F-4ECEF9CD6368}"/>
              </a:ext>
            </a:extLst>
          </p:cNvPr>
          <p:cNvSpPr txBox="1"/>
          <p:nvPr/>
        </p:nvSpPr>
        <p:spPr>
          <a:xfrm>
            <a:off x="-265021" y="6134598"/>
            <a:ext cx="5072294" cy="276999"/>
          </a:xfrm>
          <a:prstGeom prst="rect">
            <a:avLst/>
          </a:prstGeom>
          <a:noFill/>
        </p:spPr>
        <p:txBody>
          <a:bodyPr wrap="square">
            <a:spAutoFit/>
          </a:bodyPr>
          <a:lstStyle/>
          <a:p>
            <a:pPr marL="274320" lvl="1" indent="0">
              <a:buNone/>
            </a:pPr>
            <a:r>
              <a:rPr lang="en-US" sz="1200" b="1" dirty="0">
                <a:latin typeface="Cambria" panose="02040503050406030204" pitchFamily="18" charset="0"/>
                <a:cs typeface="Cambay Devanagari" pitchFamily="2" charset="77"/>
              </a:rPr>
              <a:t>We have used the TextBlob for the Comment Sentiment Analysis</a:t>
            </a:r>
          </a:p>
        </p:txBody>
      </p:sp>
      <p:pic>
        <p:nvPicPr>
          <p:cNvPr id="4" name="Picture 3">
            <a:extLst>
              <a:ext uri="{FF2B5EF4-FFF2-40B4-BE49-F238E27FC236}">
                <a16:creationId xmlns:a16="http://schemas.microsoft.com/office/drawing/2014/main" id="{B7AD0B5B-29C3-12A0-0028-CBA938DC965C}"/>
              </a:ext>
            </a:extLst>
          </p:cNvPr>
          <p:cNvPicPr>
            <a:picLocks noChangeAspect="1"/>
          </p:cNvPicPr>
          <p:nvPr/>
        </p:nvPicPr>
        <p:blipFill>
          <a:blip r:embed="rId6"/>
          <a:stretch>
            <a:fillRect/>
          </a:stretch>
        </p:blipFill>
        <p:spPr>
          <a:xfrm>
            <a:off x="322667" y="3949141"/>
            <a:ext cx="3668446" cy="2185457"/>
          </a:xfrm>
          <a:prstGeom prst="rect">
            <a:avLst/>
          </a:prstGeom>
        </p:spPr>
      </p:pic>
    </p:spTree>
    <p:extLst>
      <p:ext uri="{BB962C8B-B14F-4D97-AF65-F5344CB8AC3E}">
        <p14:creationId xmlns:p14="http://schemas.microsoft.com/office/powerpoint/2010/main" val="4032545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2F7939-6A77-9C14-8E0C-4A7925683602}"/>
            </a:ext>
          </a:extLst>
        </p:cNvPr>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5" name="Rectangle 513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7" name="Freeform: Shape 513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39" name="Rectangle 513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3">
            <a:extLst>
              <a:ext uri="{FF2B5EF4-FFF2-40B4-BE49-F238E27FC236}">
                <a16:creationId xmlns:a16="http://schemas.microsoft.com/office/drawing/2014/main" id="{1657E59E-92AE-0D8A-418B-CB511F5204EC}"/>
              </a:ext>
            </a:extLst>
          </p:cNvPr>
          <p:cNvSpPr>
            <a:spLocks noGrp="1"/>
          </p:cNvSpPr>
          <p:nvPr>
            <p:ph type="title"/>
          </p:nvPr>
        </p:nvSpPr>
        <p:spPr>
          <a:xfrm>
            <a:off x="1032800" y="3189192"/>
            <a:ext cx="1912116" cy="499891"/>
          </a:xfrm>
        </p:spPr>
        <p:txBody>
          <a:bodyPr vert="horz" lIns="91440" tIns="45720" rIns="91440" bIns="45720" rtlCol="0" anchor="b">
            <a:noAutofit/>
          </a:bodyPr>
          <a:lstStyle/>
          <a:p>
            <a:pPr algn="r" defTabSz="914400">
              <a:tabLst>
                <a:tab pos="1168400" algn="l"/>
              </a:tabLst>
            </a:pPr>
            <a:r>
              <a:rPr lang="en-US" sz="3800" kern="1200" dirty="0">
                <a:solidFill>
                  <a:srgbClr val="FFFFFF"/>
                </a:solidFill>
                <a:latin typeface="Cambria" panose="02040503050406030204" pitchFamily="18" charset="0"/>
                <a:sym typeface="Trade Gothic LT Std"/>
              </a:rPr>
              <a:t>Python</a:t>
            </a:r>
          </a:p>
        </p:txBody>
      </p:sp>
      <p:sp>
        <p:nvSpPr>
          <p:cNvPr id="9" name="Content Placeholder 1">
            <a:extLst>
              <a:ext uri="{FF2B5EF4-FFF2-40B4-BE49-F238E27FC236}">
                <a16:creationId xmlns:a16="http://schemas.microsoft.com/office/drawing/2014/main" id="{BABF0CD9-C736-4E17-3221-FA50390D848C}"/>
              </a:ext>
            </a:extLst>
          </p:cNvPr>
          <p:cNvSpPr txBox="1">
            <a:spLocks/>
          </p:cNvSpPr>
          <p:nvPr/>
        </p:nvSpPr>
        <p:spPr>
          <a:xfrm>
            <a:off x="4951228" y="1617688"/>
            <a:ext cx="3025303" cy="4143032"/>
          </a:xfrm>
          <a:prstGeom prst="rect">
            <a:avLst/>
          </a:prstGeom>
        </p:spPr>
        <p:txBody>
          <a:bodyPr vert="horz" lIns="91440" tIns="45720" rIns="91440" bIns="45720" rtlCol="0" anchor="ctr">
            <a:norm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buFont typeface="Arial" panose="020B0604020202020204" pitchFamily="34" charset="0"/>
              <a:buChar char="•"/>
            </a:pPr>
            <a:r>
              <a:rPr lang="en-US" sz="1400" dirty="0">
                <a:latin typeface="Cambria" panose="02040503050406030204" pitchFamily="18" charset="0"/>
                <a:cs typeface="Cambay Devanagari" pitchFamily="2" charset="77"/>
              </a:rPr>
              <a:t>Python Flickr API</a:t>
            </a:r>
          </a:p>
          <a:p>
            <a:pPr defTabSz="914400">
              <a:buFont typeface="Arial" panose="020B0604020202020204" pitchFamily="34" charset="0"/>
              <a:buChar char="•"/>
            </a:pPr>
            <a:r>
              <a:rPr lang="en-US" sz="1400" dirty="0">
                <a:latin typeface="Cambria" panose="02040503050406030204" pitchFamily="18" charset="0"/>
                <a:cs typeface="Cambay Devanagari" pitchFamily="2" charset="77"/>
              </a:rPr>
              <a:t>Tkinter Library </a:t>
            </a:r>
          </a:p>
          <a:p>
            <a:pPr defTabSz="914400">
              <a:buFont typeface="Arial" panose="020B0604020202020204" pitchFamily="34" charset="0"/>
              <a:buChar char="•"/>
            </a:pPr>
            <a:r>
              <a:rPr lang="en-US" sz="1400" dirty="0">
                <a:latin typeface="Cambria" panose="02040503050406030204" pitchFamily="18" charset="0"/>
                <a:cs typeface="Cambay Devanagari" pitchFamily="2" charset="77"/>
              </a:rPr>
              <a:t>TextBlob</a:t>
            </a:r>
          </a:p>
          <a:p>
            <a:pPr defTabSz="914400">
              <a:buFont typeface="Arial" panose="020B0604020202020204" pitchFamily="34" charset="0"/>
              <a:buChar char="•"/>
            </a:pPr>
            <a:r>
              <a:rPr lang="en-US" sz="1400" dirty="0">
                <a:latin typeface="Cambria" panose="02040503050406030204" pitchFamily="18" charset="0"/>
                <a:cs typeface="Cambay Devanagari" pitchFamily="2" charset="77"/>
              </a:rPr>
              <a:t> </a:t>
            </a:r>
            <a:r>
              <a:rPr lang="en-US" sz="1400" dirty="0" err="1">
                <a:latin typeface="Cambria" panose="02040503050406030204" pitchFamily="18" charset="0"/>
                <a:cs typeface="Cambay Devanagari" pitchFamily="2" charset="77"/>
              </a:rPr>
              <a:t>webbrowser</a:t>
            </a:r>
            <a:r>
              <a:rPr lang="en-US" sz="1400" dirty="0">
                <a:latin typeface="Cambria" panose="02040503050406030204" pitchFamily="18" charset="0"/>
                <a:cs typeface="Cambay Devanagari" pitchFamily="2" charset="77"/>
              </a:rPr>
              <a:t> </a:t>
            </a:r>
          </a:p>
          <a:p>
            <a:pPr defTabSz="914400">
              <a:buFont typeface="Arial" panose="020B0604020202020204" pitchFamily="34" charset="0"/>
              <a:buChar char="•"/>
            </a:pPr>
            <a:r>
              <a:rPr lang="en-US" sz="1400" dirty="0">
                <a:latin typeface="Cambria" panose="02040503050406030204" pitchFamily="18" charset="0"/>
                <a:cs typeface="Cambay Devanagari" pitchFamily="2" charset="77"/>
              </a:rPr>
              <a:t>Pandas</a:t>
            </a:r>
          </a:p>
          <a:p>
            <a:pPr defTabSz="914400">
              <a:buFont typeface="Arial" panose="020B0604020202020204" pitchFamily="34" charset="0"/>
              <a:buChar char="•"/>
            </a:pPr>
            <a:r>
              <a:rPr lang="en-US" sz="1400" dirty="0">
                <a:latin typeface="Cambria" panose="02040503050406030204" pitchFamily="18" charset="0"/>
                <a:cs typeface="Cambay Devanagari" pitchFamily="2" charset="77"/>
              </a:rPr>
              <a:t>threading</a:t>
            </a:r>
          </a:p>
          <a:p>
            <a:pPr defTabSz="914400">
              <a:buFont typeface="Arial" panose="020B0604020202020204" pitchFamily="34" charset="0"/>
              <a:buChar char="•"/>
            </a:pPr>
            <a:r>
              <a:rPr lang="en-US" sz="1400" dirty="0">
                <a:latin typeface="Cambria" panose="02040503050406030204" pitchFamily="18" charset="0"/>
                <a:cs typeface="Cambay Devanagari" pitchFamily="2" charset="77"/>
              </a:rPr>
              <a:t>Pillow</a:t>
            </a:r>
          </a:p>
          <a:p>
            <a:pPr marL="0" indent="0" defTabSz="914400">
              <a:buNone/>
            </a:pPr>
            <a:endParaRPr lang="en-US" sz="1400" dirty="0">
              <a:latin typeface="Cambria" panose="02040503050406030204" pitchFamily="18" charset="0"/>
              <a:cs typeface="Cambay Devanagari" pitchFamily="2" charset="77"/>
            </a:endParaRPr>
          </a:p>
        </p:txBody>
      </p:sp>
      <p:pic>
        <p:nvPicPr>
          <p:cNvPr id="5124" name="Picture 4" descr="14,512 Blue Python Royalty-Free Images, Stock Photos &amp; Pictures ...">
            <a:extLst>
              <a:ext uri="{FF2B5EF4-FFF2-40B4-BE49-F238E27FC236}">
                <a16:creationId xmlns:a16="http://schemas.microsoft.com/office/drawing/2014/main" id="{BB673147-2D07-EF85-5ED9-9C6BACB30CE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517982" y="2963334"/>
            <a:ext cx="1325830" cy="132583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a:extLst>
              <a:ext uri="{FF2B5EF4-FFF2-40B4-BE49-F238E27FC236}">
                <a16:creationId xmlns:a16="http://schemas.microsoft.com/office/drawing/2014/main" id="{D22D14A3-0673-9CF9-6260-1B2F350CD926}"/>
              </a:ext>
            </a:extLst>
          </p:cNvPr>
          <p:cNvSpPr txBox="1">
            <a:spLocks/>
          </p:cNvSpPr>
          <p:nvPr/>
        </p:nvSpPr>
        <p:spPr>
          <a:xfrm>
            <a:off x="0" y="651193"/>
            <a:ext cx="12191999" cy="408677"/>
          </a:xfrm>
          <a:prstGeom prst="rect">
            <a:avLst/>
          </a:prstGeom>
          <a:solidFill>
            <a:schemeClr val="accent1"/>
          </a:solidFill>
        </p:spPr>
        <p:txBody>
          <a:bodyPr vert="horz" lIns="91440" tIns="45720" rIns="91440" bIns="45720" rtlCol="0" anchor="ctr">
            <a:normAutofit fontScale="975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lgn="ctr"/>
            <a:r>
              <a:rPr lang="en-US" sz="2200" dirty="0">
                <a:solidFill>
                  <a:schemeClr val="bg1"/>
                </a:solidFill>
                <a:latin typeface="Cambria" panose="02040503050406030204" pitchFamily="18" charset="0"/>
                <a:cs typeface="Calibri" panose="020F0502020204030204" pitchFamily="34" charset="0"/>
              </a:rPr>
              <a:t>Tools and Technology</a:t>
            </a:r>
          </a:p>
        </p:txBody>
      </p:sp>
      <p:sp>
        <p:nvSpPr>
          <p:cNvPr id="13" name="Slide Number Placeholder 2">
            <a:extLst>
              <a:ext uri="{FF2B5EF4-FFF2-40B4-BE49-F238E27FC236}">
                <a16:creationId xmlns:a16="http://schemas.microsoft.com/office/drawing/2014/main" id="{777BA210-746A-4BA5-D66E-23CC36370426}"/>
              </a:ext>
            </a:extLst>
          </p:cNvPr>
          <p:cNvSpPr>
            <a:spLocks noGrp="1"/>
          </p:cNvSpPr>
          <p:nvPr>
            <p:ph type="sldNum" sz="quarter" idx="12"/>
          </p:nvPr>
        </p:nvSpPr>
        <p:spPr>
          <a:xfrm>
            <a:off x="9375913" y="6276840"/>
            <a:ext cx="2743200" cy="365125"/>
          </a:xfrm>
        </p:spPr>
        <p:txBody>
          <a:bodyPr/>
          <a:lstStyle/>
          <a:p>
            <a:fld id="{4267CD5E-26CF-4249-8540-BB1D07FD4227}" type="slidenum">
              <a:rPr lang="en-US" smtClean="0"/>
              <a:t>12</a:t>
            </a:fld>
            <a:endParaRPr lang="en-US" dirty="0"/>
          </a:p>
        </p:txBody>
      </p:sp>
    </p:spTree>
    <p:extLst>
      <p:ext uri="{BB962C8B-B14F-4D97-AF65-F5344CB8AC3E}">
        <p14:creationId xmlns:p14="http://schemas.microsoft.com/office/powerpoint/2010/main" val="3102411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5CC62AF-DEFF-F513-BC6D-EEC17D4D35FC}"/>
            </a:ext>
          </a:extLst>
        </p:cNvPr>
        <p:cNvGrpSpPr/>
        <p:nvPr/>
      </p:nvGrpSpPr>
      <p:grpSpPr>
        <a:xfrm>
          <a:off x="0" y="0"/>
          <a:ext cx="0" cy="0"/>
          <a:chOff x="0" y="0"/>
          <a:chExt cx="0" cy="0"/>
        </a:xfrm>
      </p:grpSpPr>
      <p:sp>
        <p:nvSpPr>
          <p:cNvPr id="6" name="Title 3">
            <a:extLst>
              <a:ext uri="{FF2B5EF4-FFF2-40B4-BE49-F238E27FC236}">
                <a16:creationId xmlns:a16="http://schemas.microsoft.com/office/drawing/2014/main" id="{E9F755E2-8074-EE63-0DCF-A2747BE7559F}"/>
              </a:ext>
            </a:extLst>
          </p:cNvPr>
          <p:cNvSpPr>
            <a:spLocks noGrp="1"/>
          </p:cNvSpPr>
          <p:nvPr>
            <p:ph type="title"/>
          </p:nvPr>
        </p:nvSpPr>
        <p:spPr>
          <a:xfrm>
            <a:off x="0" y="120912"/>
            <a:ext cx="12191999" cy="530282"/>
          </a:xfrm>
        </p:spPr>
        <p:txBody>
          <a:bodyPr vert="horz" lIns="91440" tIns="45720" rIns="91440" bIns="45720" rtlCol="0" anchor="t">
            <a:normAutofit/>
          </a:bodyPr>
          <a:lstStyle/>
          <a:p>
            <a:pPr algn="ctr" defTabSz="914400">
              <a:lnSpc>
                <a:spcPct val="100000"/>
              </a:lnSpc>
              <a:spcBef>
                <a:spcPts val="0"/>
              </a:spcBef>
              <a:tabLst>
                <a:tab pos="1168400" algn="l"/>
              </a:tabLst>
            </a:pPr>
            <a:r>
              <a:rPr lang="en-US" sz="2800" b="1" dirty="0">
                <a:effectLst/>
                <a:latin typeface="Cambria" panose="02040503050406030204" pitchFamily="18" charset="0"/>
                <a:ea typeface="Cambria" panose="02040503050406030204" pitchFamily="18" charset="0"/>
                <a:cs typeface="Cambria" panose="02040503050406030204" pitchFamily="18" charset="0"/>
              </a:rPr>
              <a:t>Python Files</a:t>
            </a:r>
            <a:endParaRPr lang="en-US" sz="2800" dirty="0">
              <a:solidFill>
                <a:schemeClr val="tx1">
                  <a:lumMod val="50000"/>
                </a:schemeClr>
              </a:solidFill>
              <a:latin typeface="Cambria" panose="02040503050406030204" pitchFamily="18" charset="0"/>
              <a:cs typeface="Calibri" panose="020F0502020204030204" pitchFamily="34" charset="0"/>
              <a:sym typeface="Trade Gothic LT Std"/>
            </a:endParaRPr>
          </a:p>
        </p:txBody>
      </p:sp>
      <p:sp>
        <p:nvSpPr>
          <p:cNvPr id="5" name="Title 3">
            <a:extLst>
              <a:ext uri="{FF2B5EF4-FFF2-40B4-BE49-F238E27FC236}">
                <a16:creationId xmlns:a16="http://schemas.microsoft.com/office/drawing/2014/main" id="{8802D160-A549-BB45-F4CF-109261CEF258}"/>
              </a:ext>
            </a:extLst>
          </p:cNvPr>
          <p:cNvSpPr txBox="1">
            <a:spLocks/>
          </p:cNvSpPr>
          <p:nvPr/>
        </p:nvSpPr>
        <p:spPr>
          <a:xfrm>
            <a:off x="0" y="651193"/>
            <a:ext cx="12191999" cy="408677"/>
          </a:xfrm>
          <a:prstGeom prst="rect">
            <a:avLst/>
          </a:prstGeom>
          <a:solidFill>
            <a:schemeClr val="accent1"/>
          </a:solidFill>
        </p:spPr>
        <p:txBody>
          <a:bodyPr vert="horz" lIns="91440" tIns="45720" rIns="91440" bIns="45720" rtlCol="0" anchor="ctr">
            <a:normAutofit fontScale="97500"/>
          </a:bodyPr>
          <a:lstStyle>
            <a:defPPr>
              <a:defRPr lang="en-US"/>
            </a:defPPr>
            <a:lvl1pPr algn="ctr" defTabSz="914354">
              <a:lnSpc>
                <a:spcPct val="90000"/>
              </a:lnSpc>
              <a:spcBef>
                <a:spcPct val="0"/>
              </a:spcBef>
              <a:buNone/>
              <a:defRPr sz="2200" b="1" i="0">
                <a:solidFill>
                  <a:schemeClr val="bg1"/>
                </a:solidFill>
                <a:latin typeface="Cambria" panose="02040503050406030204" pitchFamily="18" charset="0"/>
                <a:ea typeface="+mj-ea"/>
                <a:cs typeface="Calibri" panose="020F0502020204030204" pitchFamily="34" charset="0"/>
              </a:defRPr>
            </a:lvl1pPr>
          </a:lstStyle>
          <a:p>
            <a:r>
              <a:rPr lang="en-US" sz="1800" b="1" dirty="0">
                <a:effectLst/>
                <a:latin typeface="Cambria" panose="02040503050406030204" pitchFamily="18" charset="0"/>
                <a:ea typeface="Cambria" panose="02040503050406030204" pitchFamily="18" charset="0"/>
                <a:cs typeface="Cambria" panose="02040503050406030204" pitchFamily="18" charset="0"/>
              </a:rPr>
              <a:t>UML Diagram</a:t>
            </a:r>
            <a:endParaRPr lang="en-US" dirty="0"/>
          </a:p>
        </p:txBody>
      </p:sp>
      <p:sp>
        <p:nvSpPr>
          <p:cNvPr id="9" name="Content Placeholder 8">
            <a:extLst>
              <a:ext uri="{FF2B5EF4-FFF2-40B4-BE49-F238E27FC236}">
                <a16:creationId xmlns:a16="http://schemas.microsoft.com/office/drawing/2014/main" id="{CFEEBDA1-27E7-1DB9-A331-9645984D94EA}"/>
              </a:ext>
            </a:extLst>
          </p:cNvPr>
          <p:cNvSpPr>
            <a:spLocks noGrp="1"/>
          </p:cNvSpPr>
          <p:nvPr>
            <p:ph idx="1"/>
          </p:nvPr>
        </p:nvSpPr>
        <p:spPr>
          <a:xfrm>
            <a:off x="628587" y="1256105"/>
            <a:ext cx="10709031" cy="4950702"/>
          </a:xfrm>
        </p:spPr>
        <p:txBody>
          <a:bodyPr>
            <a:normAutofit/>
          </a:bodyPr>
          <a:lstStyle/>
          <a:p>
            <a:r>
              <a:rPr lang="en-US" sz="1400" b="1" dirty="0" err="1">
                <a:latin typeface="Cambria" panose="02040503050406030204" pitchFamily="18" charset="0"/>
              </a:rPr>
              <a:t>Main.py</a:t>
            </a:r>
            <a:endParaRPr lang="en-US" sz="1400" b="1" dirty="0">
              <a:latin typeface="Cambria" panose="02040503050406030204" pitchFamily="18" charset="0"/>
            </a:endParaRPr>
          </a:p>
          <a:p>
            <a:r>
              <a:rPr lang="en-US" sz="1400" b="1" dirty="0" err="1">
                <a:latin typeface="Cambria" panose="02040503050406030204" pitchFamily="18" charset="0"/>
              </a:rPr>
              <a:t>Flickr_data_collection.py</a:t>
            </a:r>
            <a:endParaRPr lang="en-US" sz="1400" b="1" dirty="0">
              <a:latin typeface="Cambria" panose="02040503050406030204" pitchFamily="18" charset="0"/>
            </a:endParaRPr>
          </a:p>
          <a:p>
            <a:r>
              <a:rPr lang="en-US" sz="1400" b="1" dirty="0" err="1">
                <a:latin typeface="Cambria" panose="02040503050406030204" pitchFamily="18" charset="0"/>
              </a:rPr>
              <a:t>ExcelUtils.py</a:t>
            </a:r>
            <a:endParaRPr lang="en-US" sz="1400" b="1" dirty="0">
              <a:latin typeface="Cambria" panose="02040503050406030204" pitchFamily="18" charset="0"/>
            </a:endParaRPr>
          </a:p>
        </p:txBody>
      </p:sp>
      <p:sp>
        <p:nvSpPr>
          <p:cNvPr id="10" name="Slide Number Placeholder 2">
            <a:extLst>
              <a:ext uri="{FF2B5EF4-FFF2-40B4-BE49-F238E27FC236}">
                <a16:creationId xmlns:a16="http://schemas.microsoft.com/office/drawing/2014/main" id="{A25EFA13-EB1D-5748-8AC6-C5D876F93A3F}"/>
              </a:ext>
            </a:extLst>
          </p:cNvPr>
          <p:cNvSpPr txBox="1">
            <a:spLocks/>
          </p:cNvSpPr>
          <p:nvPr/>
        </p:nvSpPr>
        <p:spPr>
          <a:xfrm>
            <a:off x="11777472" y="6364223"/>
            <a:ext cx="341640" cy="173737"/>
          </a:xfrm>
          <a:prstGeom prst="rect">
            <a:avLst/>
          </a:prstGeom>
        </p:spPr>
        <p:txBody>
          <a:bodyPr vert="horz" lIns="91440" tIns="45720" rIns="91440" bIns="45720" rtlCol="0" anchor="ctr">
            <a:noAutofit/>
          </a:bodyPr>
          <a:lstStyle>
            <a:defPPr>
              <a:defRPr lang="en-US"/>
            </a:defPPr>
            <a:lvl1pPr marL="0" algn="r" defTabSz="914377" rtl="0" eaLnBrk="1" latinLnBrk="0" hangingPunct="1">
              <a:defRPr sz="1200" b="1" i="0" kern="1200">
                <a:solidFill>
                  <a:schemeClr val="accent1"/>
                </a:solidFill>
                <a:latin typeface="IBM Plex Sans" panose="020B0503050203000203" pitchFamily="34" charset="0"/>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defTabSz="914400">
              <a:spcAft>
                <a:spcPts val="600"/>
              </a:spcAft>
            </a:pPr>
            <a:endParaRPr lang="en-US" sz="1400" dirty="0">
              <a:solidFill>
                <a:schemeClr val="tx1">
                  <a:tint val="75000"/>
                </a:schemeClr>
              </a:solidFill>
              <a:latin typeface="Calibri" panose="020F0502020204030204" pitchFamily="34" charset="0"/>
              <a:cs typeface="Calibri" panose="020F0502020204030204" pitchFamily="34" charset="0"/>
            </a:endParaRPr>
          </a:p>
        </p:txBody>
      </p:sp>
      <p:sp>
        <p:nvSpPr>
          <p:cNvPr id="11" name="Slide Number Placeholder 2">
            <a:extLst>
              <a:ext uri="{FF2B5EF4-FFF2-40B4-BE49-F238E27FC236}">
                <a16:creationId xmlns:a16="http://schemas.microsoft.com/office/drawing/2014/main" id="{C52B1AAF-17E0-00F5-4766-C14C1C779D59}"/>
              </a:ext>
            </a:extLst>
          </p:cNvPr>
          <p:cNvSpPr>
            <a:spLocks noGrp="1"/>
          </p:cNvSpPr>
          <p:nvPr>
            <p:ph type="sldNum" sz="quarter" idx="12"/>
          </p:nvPr>
        </p:nvSpPr>
        <p:spPr>
          <a:xfrm>
            <a:off x="9375913" y="6276840"/>
            <a:ext cx="2743200" cy="365125"/>
          </a:xfrm>
        </p:spPr>
        <p:txBody>
          <a:bodyPr/>
          <a:lstStyle/>
          <a:p>
            <a:fld id="{4267CD5E-26CF-4249-8540-BB1D07FD4227}" type="slidenum">
              <a:rPr lang="en-US" smtClean="0"/>
              <a:t>13</a:t>
            </a:fld>
            <a:endParaRPr lang="en-US" dirty="0"/>
          </a:p>
        </p:txBody>
      </p:sp>
    </p:spTree>
    <p:extLst>
      <p:ext uri="{BB962C8B-B14F-4D97-AF65-F5344CB8AC3E}">
        <p14:creationId xmlns:p14="http://schemas.microsoft.com/office/powerpoint/2010/main" val="2720709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718B01-5559-D25B-AEA3-D07739F321BD}"/>
              </a:ext>
            </a:extLst>
          </p:cNvPr>
          <p:cNvSpPr>
            <a:spLocks noGrp="1"/>
          </p:cNvSpPr>
          <p:nvPr>
            <p:ph idx="1"/>
          </p:nvPr>
        </p:nvSpPr>
        <p:spPr>
          <a:xfrm>
            <a:off x="563491" y="1300480"/>
            <a:ext cx="11555622" cy="4774358"/>
          </a:xfrm>
        </p:spPr>
        <p:txBody>
          <a:bodyPr>
            <a:normAutofit/>
          </a:bodyPr>
          <a:lstStyle/>
          <a:p>
            <a:pPr>
              <a:defRPr b="1"/>
            </a:pPr>
            <a:r>
              <a:rPr lang="en-US" sz="1400" dirty="0">
                <a:latin typeface="Cambria" panose="02040503050406030204" pitchFamily="18" charset="0"/>
              </a:rPr>
              <a:t>Implement Application for All Country</a:t>
            </a:r>
          </a:p>
          <a:p>
            <a:pPr>
              <a:defRPr b="1"/>
            </a:pPr>
            <a:r>
              <a:rPr lang="en-US" sz="1400" dirty="0">
                <a:latin typeface="Cambria" panose="02040503050406030204" pitchFamily="18" charset="0"/>
              </a:rPr>
              <a:t>Add the Instagram Dataset to collect more data </a:t>
            </a:r>
          </a:p>
          <a:p>
            <a:pPr>
              <a:defRPr b="1"/>
            </a:pPr>
            <a:r>
              <a:rPr lang="en-US" sz="1400" dirty="0">
                <a:latin typeface="Cambria" panose="02040503050406030204" pitchFamily="18" charset="0"/>
              </a:rPr>
              <a:t>Implement the Website using the Django Framework and deploy for real time use.</a:t>
            </a:r>
          </a:p>
          <a:p>
            <a:pPr marL="0" indent="0">
              <a:buNone/>
              <a:defRPr b="1"/>
            </a:pPr>
            <a:endParaRPr lang="en-US" sz="1400" dirty="0">
              <a:latin typeface="Cambria" panose="02040503050406030204" pitchFamily="18" charset="0"/>
            </a:endParaRP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14</a:t>
            </a:fld>
            <a:endParaRPr lang="en-US" dirty="0"/>
          </a:p>
        </p:txBody>
      </p:sp>
      <p:sp>
        <p:nvSpPr>
          <p:cNvPr id="9" name="Title 3">
            <a:extLst>
              <a:ext uri="{FF2B5EF4-FFF2-40B4-BE49-F238E27FC236}">
                <a16:creationId xmlns:a16="http://schemas.microsoft.com/office/drawing/2014/main" id="{89252361-B0E7-D8F1-BFF8-418D8AA5A968}"/>
              </a:ext>
            </a:extLst>
          </p:cNvPr>
          <p:cNvSpPr>
            <a:spLocks noGrp="1"/>
          </p:cNvSpPr>
          <p:nvPr>
            <p:ph type="title"/>
          </p:nvPr>
        </p:nvSpPr>
        <p:spPr>
          <a:xfrm>
            <a:off x="565079" y="120911"/>
            <a:ext cx="10709031" cy="734621"/>
          </a:xfrm>
        </p:spPr>
        <p:txBody>
          <a:bodyPr vert="horz" lIns="91440" tIns="45720" rIns="91440" bIns="45720" rtlCol="0" anchor="t">
            <a:normAutofit/>
          </a:bodyPr>
          <a:lstStyle/>
          <a:p>
            <a:pPr algn="ctr" defTabSz="914400">
              <a:lnSpc>
                <a:spcPct val="100000"/>
              </a:lnSpc>
              <a:spcBef>
                <a:spcPts val="0"/>
              </a:spcBef>
              <a:tabLst>
                <a:tab pos="1168400" algn="l"/>
              </a:tabLst>
            </a:pPr>
            <a:r>
              <a:rPr lang="en-US" sz="2800" dirty="0">
                <a:solidFill>
                  <a:schemeClr val="tx1">
                    <a:lumMod val="50000"/>
                  </a:schemeClr>
                </a:solidFill>
                <a:latin typeface="Cambria" panose="02040503050406030204" pitchFamily="18" charset="0"/>
                <a:cs typeface="Calibri" panose="020F0502020204030204" pitchFamily="34" charset="0"/>
                <a:sym typeface="Trade Gothic LT Std"/>
              </a:rPr>
              <a:t>Limitation and Future Work</a:t>
            </a:r>
          </a:p>
        </p:txBody>
      </p:sp>
      <p:sp>
        <p:nvSpPr>
          <p:cNvPr id="10" name="Title 3">
            <a:extLst>
              <a:ext uri="{FF2B5EF4-FFF2-40B4-BE49-F238E27FC236}">
                <a16:creationId xmlns:a16="http://schemas.microsoft.com/office/drawing/2014/main" id="{944DBD9A-83D8-191F-1EB4-176F1C952C9B}"/>
              </a:ext>
            </a:extLst>
          </p:cNvPr>
          <p:cNvSpPr txBox="1">
            <a:spLocks/>
          </p:cNvSpPr>
          <p:nvPr/>
        </p:nvSpPr>
        <p:spPr>
          <a:xfrm>
            <a:off x="0" y="651193"/>
            <a:ext cx="12191999" cy="408677"/>
          </a:xfrm>
          <a:prstGeom prst="rect">
            <a:avLst/>
          </a:prstGeom>
          <a:solidFill>
            <a:schemeClr val="accent1"/>
          </a:solidFill>
        </p:spPr>
        <p:txBody>
          <a:bodyPr vert="horz" lIns="91440" tIns="45720" rIns="91440" bIns="45720" rtlCol="0" anchor="ctr">
            <a:normAutofit fontScale="97500"/>
          </a:bodyPr>
          <a:lstStyle>
            <a:defPPr>
              <a:defRPr lang="en-US"/>
            </a:defPPr>
            <a:lvl1pPr algn="ctr" defTabSz="914354">
              <a:lnSpc>
                <a:spcPct val="90000"/>
              </a:lnSpc>
              <a:spcBef>
                <a:spcPct val="0"/>
              </a:spcBef>
              <a:buNone/>
              <a:defRPr sz="2200" b="1" i="0">
                <a:solidFill>
                  <a:schemeClr val="bg1"/>
                </a:solidFill>
                <a:latin typeface="Cambria" panose="02040503050406030204" pitchFamily="18" charset="0"/>
                <a:ea typeface="+mj-ea"/>
                <a:cs typeface="Calibri" panose="020F0502020204030204" pitchFamily="34" charset="0"/>
              </a:defRPr>
            </a:lvl1pPr>
          </a:lstStyle>
          <a:p>
            <a:endParaRPr lang="en-US" dirty="0"/>
          </a:p>
        </p:txBody>
      </p:sp>
    </p:spTree>
    <p:extLst>
      <p:ext uri="{BB962C8B-B14F-4D97-AF65-F5344CB8AC3E}">
        <p14:creationId xmlns:p14="http://schemas.microsoft.com/office/powerpoint/2010/main" val="434584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D716A-0D13-6DF7-FD94-E98E885E4248}"/>
            </a:ext>
          </a:extLst>
        </p:cNvPr>
        <p:cNvGrpSpPr/>
        <p:nvPr/>
      </p:nvGrpSpPr>
      <p:grpSpPr>
        <a:xfrm>
          <a:off x="0" y="0"/>
          <a:ext cx="0" cy="0"/>
          <a:chOff x="0" y="0"/>
          <a:chExt cx="0" cy="0"/>
        </a:xfrm>
      </p:grpSpPr>
      <p:sp>
        <p:nvSpPr>
          <p:cNvPr id="9" name="Title 3">
            <a:extLst>
              <a:ext uri="{FF2B5EF4-FFF2-40B4-BE49-F238E27FC236}">
                <a16:creationId xmlns:a16="http://schemas.microsoft.com/office/drawing/2014/main" id="{F25DC57D-AB0C-549A-916C-CC2458047C76}"/>
              </a:ext>
            </a:extLst>
          </p:cNvPr>
          <p:cNvSpPr>
            <a:spLocks noGrp="1"/>
          </p:cNvSpPr>
          <p:nvPr>
            <p:ph type="title"/>
          </p:nvPr>
        </p:nvSpPr>
        <p:spPr>
          <a:xfrm>
            <a:off x="551414" y="129003"/>
            <a:ext cx="10709031" cy="452157"/>
          </a:xfrm>
        </p:spPr>
        <p:txBody>
          <a:bodyPr vert="horz" lIns="91440" tIns="45720" rIns="91440" bIns="45720" rtlCol="0" anchor="t">
            <a:normAutofit fontScale="90000"/>
          </a:bodyPr>
          <a:lstStyle/>
          <a:p>
            <a:pPr algn="ctr" defTabSz="914400">
              <a:lnSpc>
                <a:spcPct val="100000"/>
              </a:lnSpc>
              <a:spcBef>
                <a:spcPts val="0"/>
              </a:spcBef>
              <a:tabLst>
                <a:tab pos="1168400" algn="l"/>
              </a:tabLst>
            </a:pPr>
            <a:r>
              <a:rPr lang="en-US" sz="2800" dirty="0">
                <a:solidFill>
                  <a:schemeClr val="tx1">
                    <a:lumMod val="50000"/>
                  </a:schemeClr>
                </a:solidFill>
                <a:latin typeface="Cambria" panose="02040503050406030204" pitchFamily="18" charset="0"/>
                <a:cs typeface="Calibri" panose="020F0502020204030204" pitchFamily="34" charset="0"/>
                <a:sym typeface="Trade Gothic LT Std"/>
              </a:rPr>
              <a:t>References</a:t>
            </a:r>
          </a:p>
        </p:txBody>
      </p:sp>
      <p:sp>
        <p:nvSpPr>
          <p:cNvPr id="6" name="Slide Number Placeholder 2">
            <a:extLst>
              <a:ext uri="{FF2B5EF4-FFF2-40B4-BE49-F238E27FC236}">
                <a16:creationId xmlns:a16="http://schemas.microsoft.com/office/drawing/2014/main" id="{4BE27885-7100-593A-52A1-5B9332B70BCE}"/>
              </a:ext>
            </a:extLst>
          </p:cNvPr>
          <p:cNvSpPr>
            <a:spLocks noGrp="1"/>
          </p:cNvSpPr>
          <p:nvPr>
            <p:ph type="sldNum" sz="quarter" idx="12"/>
          </p:nvPr>
        </p:nvSpPr>
        <p:spPr>
          <a:xfrm>
            <a:off x="9375913" y="6276840"/>
            <a:ext cx="2743200" cy="365125"/>
          </a:xfrm>
        </p:spPr>
        <p:txBody>
          <a:bodyPr/>
          <a:lstStyle/>
          <a:p>
            <a:fld id="{4267CD5E-26CF-4249-8540-BB1D07FD4227}" type="slidenum">
              <a:rPr lang="en-US" smtClean="0"/>
              <a:t>15</a:t>
            </a:fld>
            <a:endParaRPr lang="en-US" dirty="0"/>
          </a:p>
        </p:txBody>
      </p:sp>
      <p:sp>
        <p:nvSpPr>
          <p:cNvPr id="10" name="Content Placeholder 8">
            <a:extLst>
              <a:ext uri="{FF2B5EF4-FFF2-40B4-BE49-F238E27FC236}">
                <a16:creationId xmlns:a16="http://schemas.microsoft.com/office/drawing/2014/main" id="{674A1557-0F9D-3915-DF76-EB7066FED317}"/>
              </a:ext>
            </a:extLst>
          </p:cNvPr>
          <p:cNvSpPr txBox="1">
            <a:spLocks/>
          </p:cNvSpPr>
          <p:nvPr/>
        </p:nvSpPr>
        <p:spPr>
          <a:xfrm>
            <a:off x="335281" y="1036320"/>
            <a:ext cx="11856720" cy="5170486"/>
          </a:xfrm>
          <a:prstGeom prst="rect">
            <a:avLst/>
          </a:prstGeom>
        </p:spPr>
        <p:txBody>
          <a:bodyPr vert="horz" lIns="91440" tIns="45720" rIns="91440" bIns="45720" rtlCol="0">
            <a:norm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cs typeface="Times New Roman" panose="02020603050405020304" pitchFamily="18" charset="0"/>
              </a:rPr>
              <a:t>Personalized Travel Recommendation Systems: A Study of Machine Learning Approaches in Tourism. </a:t>
            </a:r>
            <a:r>
              <a:rPr lang="en-US" sz="1400" dirty="0">
                <a:cs typeface="Times New Roman" panose="02020603050405020304" pitchFamily="18" charset="0"/>
                <a:hlinkClick r:id="rId2"/>
              </a:rPr>
              <a:t>https://www.researchgate.net/publication/370274670_Personalized_Travel_Recommendation_Systems_A_Study_of_Machine_Learning_</a:t>
            </a:r>
            <a:r>
              <a:rPr lang="en-US" sz="1400" dirty="0">
                <a:cs typeface="Times New Roman" panose="02020603050405020304" pitchFamily="18" charset="0"/>
                <a:hlinkClick r:id="rId3"/>
              </a:rPr>
              <a:t>Approaches_in_Tourism</a:t>
            </a:r>
            <a:endParaRPr lang="en-US" sz="1400" dirty="0">
              <a:cs typeface="Times New Roman" panose="02020603050405020304" pitchFamily="18" charset="0"/>
            </a:endParaRPr>
          </a:p>
          <a:p>
            <a:r>
              <a:rPr lang="en-US" sz="1400" dirty="0">
                <a:cs typeface="Times New Roman" panose="02020603050405020304" pitchFamily="18" charset="0"/>
              </a:rPr>
              <a:t> Tourism Recommendation System Using Machine Learning </a:t>
            </a:r>
            <a:r>
              <a:rPr lang="en-US" sz="1400" dirty="0">
                <a:solidFill>
                  <a:schemeClr val="tx2">
                    <a:lumMod val="60000"/>
                    <a:lumOff val="40000"/>
                  </a:schemeClr>
                </a:solidFill>
                <a:cs typeface="Times New Roman" panose="02020603050405020304" pitchFamily="18" charset="0"/>
              </a:rPr>
              <a:t>chrome-extension://</a:t>
            </a:r>
            <a:r>
              <a:rPr lang="en-US" sz="1400" dirty="0" err="1">
                <a:solidFill>
                  <a:schemeClr val="tx2">
                    <a:lumMod val="60000"/>
                    <a:lumOff val="40000"/>
                  </a:schemeClr>
                </a:solidFill>
                <a:cs typeface="Times New Roman" panose="02020603050405020304" pitchFamily="18" charset="0"/>
              </a:rPr>
              <a:t>efaidnbmnnnibpcajpcglclefindmkaj</a:t>
            </a:r>
            <a:r>
              <a:rPr lang="en-US" sz="1400" dirty="0">
                <a:solidFill>
                  <a:schemeClr val="tx2">
                    <a:lumMod val="60000"/>
                    <a:lumOff val="40000"/>
                  </a:schemeClr>
                </a:solidFill>
                <a:cs typeface="Times New Roman" panose="02020603050405020304" pitchFamily="18" charset="0"/>
              </a:rPr>
              <a:t>/https://</a:t>
            </a:r>
            <a:r>
              <a:rPr lang="en-US" sz="1400" dirty="0" err="1">
                <a:solidFill>
                  <a:schemeClr val="tx2">
                    <a:lumMod val="60000"/>
                    <a:lumOff val="40000"/>
                  </a:schemeClr>
                </a:solidFill>
                <a:cs typeface="Times New Roman" panose="02020603050405020304" pitchFamily="18" charset="0"/>
              </a:rPr>
              <a:t>ijrpr.com</a:t>
            </a:r>
            <a:r>
              <a:rPr lang="en-US" sz="1400" dirty="0">
                <a:solidFill>
                  <a:schemeClr val="tx2">
                    <a:lumMod val="60000"/>
                    <a:lumOff val="40000"/>
                  </a:schemeClr>
                </a:solidFill>
                <a:cs typeface="Times New Roman" panose="02020603050405020304" pitchFamily="18" charset="0"/>
              </a:rPr>
              <a:t>/uploads/V4ISSUE5/IJRPR13339.pdf </a:t>
            </a:r>
          </a:p>
          <a:p>
            <a:r>
              <a:rPr lang="en-US" sz="1400" b="0" i="0" dirty="0">
                <a:solidFill>
                  <a:srgbClr val="111111"/>
                </a:solidFill>
                <a:effectLst/>
                <a:latin typeface="Roboto" panose="02000000000000000000" pitchFamily="2" charset="0"/>
              </a:rPr>
              <a:t>Tourism Recommendation Using Machine Learning Approach </a:t>
            </a:r>
            <a:r>
              <a:rPr lang="en-US" sz="1400" b="0" i="0" dirty="0">
                <a:solidFill>
                  <a:srgbClr val="111111"/>
                </a:solidFill>
                <a:effectLst/>
                <a:latin typeface="Roboto" panose="02000000000000000000" pitchFamily="2" charset="0"/>
                <a:hlinkClick r:id="rId4"/>
              </a:rPr>
              <a:t>https://www.researchgate.net/publication/322009706_Tourism_Recommendation_Using_Machine_Learning_Approach</a:t>
            </a:r>
            <a:endParaRPr lang="en-US" sz="1400" b="0" i="0" dirty="0">
              <a:solidFill>
                <a:srgbClr val="111111"/>
              </a:solidFill>
              <a:effectLst/>
              <a:latin typeface="Roboto" panose="02000000000000000000" pitchFamily="2" charset="0"/>
            </a:endParaRPr>
          </a:p>
          <a:p>
            <a:r>
              <a:rPr lang="en-US" sz="1400" b="1" i="0" dirty="0">
                <a:solidFill>
                  <a:srgbClr val="333333"/>
                </a:solidFill>
                <a:effectLst/>
                <a:latin typeface="PT Serif" panose="020A0603040505020204" pitchFamily="18" charset="77"/>
              </a:rPr>
              <a:t>Intelligent recommendation model of tourist places based on collaborative filtering and user preferences </a:t>
            </a:r>
            <a:r>
              <a:rPr lang="en-US" sz="1400" b="1" i="0" dirty="0">
                <a:solidFill>
                  <a:srgbClr val="333333"/>
                </a:solidFill>
                <a:effectLst/>
                <a:latin typeface="PT Serif" panose="020A0603040505020204" pitchFamily="18" charset="77"/>
                <a:hlinkClick r:id="rId5"/>
              </a:rPr>
              <a:t>https://www.tandfonline.com/doi/full/10.1080/08839514.2023.2203574</a:t>
            </a:r>
            <a:r>
              <a:rPr lang="en-US" sz="1400" b="1" i="0" dirty="0">
                <a:solidFill>
                  <a:srgbClr val="333333"/>
                </a:solidFill>
                <a:effectLst/>
                <a:latin typeface="PT Serif" panose="020A0603040505020204" pitchFamily="18" charset="77"/>
              </a:rPr>
              <a:t> </a:t>
            </a:r>
            <a:endParaRPr lang="en-US" sz="1400" b="0" i="0" dirty="0">
              <a:solidFill>
                <a:srgbClr val="111111"/>
              </a:solidFill>
              <a:effectLst/>
              <a:latin typeface="Roboto" panose="02000000000000000000" pitchFamily="2" charset="0"/>
            </a:endParaRPr>
          </a:p>
          <a:p>
            <a:r>
              <a:rPr lang="en-US" sz="1400" b="0" i="0" dirty="0">
                <a:solidFill>
                  <a:srgbClr val="222222"/>
                </a:solidFill>
                <a:effectLst/>
                <a:latin typeface="NexusSerifWebPro"/>
              </a:rPr>
              <a:t>Deep Learning Based Tourism Recommendation System. </a:t>
            </a:r>
            <a:r>
              <a:rPr lang="en-US" sz="1400" b="0" i="0" dirty="0">
                <a:solidFill>
                  <a:srgbClr val="222222"/>
                </a:solidFill>
                <a:effectLst/>
                <a:latin typeface="NexusSerifWebPro"/>
                <a:hlinkClick r:id="rId6"/>
              </a:rPr>
              <a:t>https://papers.ssrn.com/sol3/papers.cfm?abstract_id=4286575</a:t>
            </a:r>
            <a:endParaRPr lang="en-US" sz="1400" b="0" i="0" dirty="0">
              <a:solidFill>
                <a:srgbClr val="222222"/>
              </a:solidFill>
              <a:effectLst/>
              <a:latin typeface="NexusSerifWebPro"/>
            </a:endParaRPr>
          </a:p>
          <a:p>
            <a:endParaRPr lang="en-US" sz="1400" b="0" i="0" dirty="0">
              <a:solidFill>
                <a:srgbClr val="222222"/>
              </a:solidFill>
              <a:effectLst/>
              <a:latin typeface="NexusSerifWebPro"/>
            </a:endParaRPr>
          </a:p>
          <a:p>
            <a:endParaRPr lang="en-US" sz="1400" dirty="0">
              <a:solidFill>
                <a:schemeClr val="tx2">
                  <a:lumMod val="60000"/>
                  <a:lumOff val="40000"/>
                </a:schemeClr>
              </a:solidFill>
              <a:cs typeface="Times New Roman" panose="02020603050405020304" pitchFamily="18" charset="0"/>
            </a:endParaRPr>
          </a:p>
        </p:txBody>
      </p:sp>
    </p:spTree>
    <p:extLst>
      <p:ext uri="{BB962C8B-B14F-4D97-AF65-F5344CB8AC3E}">
        <p14:creationId xmlns:p14="http://schemas.microsoft.com/office/powerpoint/2010/main" val="1934990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253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a:xfrm>
            <a:off x="565079" y="120911"/>
            <a:ext cx="10709031" cy="734621"/>
          </a:xfrm>
        </p:spPr>
        <p:txBody>
          <a:bodyPr>
            <a:normAutofit/>
          </a:bodyPr>
          <a:lstStyle/>
          <a:p>
            <a:r>
              <a:rPr lang="en-US" sz="3200" dirty="0">
                <a:latin typeface="Cambria" panose="02040503050406030204" pitchFamily="18" charset="0"/>
              </a:rPr>
              <a:t>Agenda</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2</a:t>
            </a:fld>
            <a:endParaRPr lang="en-US" dirty="0"/>
          </a:p>
        </p:txBody>
      </p:sp>
      <p:graphicFrame>
        <p:nvGraphicFramePr>
          <p:cNvPr id="7" name="Table">
            <a:extLst>
              <a:ext uri="{FF2B5EF4-FFF2-40B4-BE49-F238E27FC236}">
                <a16:creationId xmlns:a16="http://schemas.microsoft.com/office/drawing/2014/main" id="{A757E40E-0906-5CEB-AE14-2BFC38FF3F41}"/>
              </a:ext>
            </a:extLst>
          </p:cNvPr>
          <p:cNvGraphicFramePr/>
          <p:nvPr>
            <p:extLst>
              <p:ext uri="{D42A27DB-BD31-4B8C-83A1-F6EECF244321}">
                <p14:modId xmlns:p14="http://schemas.microsoft.com/office/powerpoint/2010/main" val="2780533699"/>
              </p:ext>
            </p:extLst>
          </p:nvPr>
        </p:nvGraphicFramePr>
        <p:xfrm>
          <a:off x="2278178" y="385595"/>
          <a:ext cx="7282832" cy="1488618"/>
        </p:xfrm>
        <a:graphic>
          <a:graphicData uri="http://schemas.openxmlformats.org/drawingml/2006/table">
            <a:tbl>
              <a:tblPr/>
              <a:tblGrid>
                <a:gridCol w="240463">
                  <a:extLst>
                    <a:ext uri="{9D8B030D-6E8A-4147-A177-3AD203B41FA5}">
                      <a16:colId xmlns:a16="http://schemas.microsoft.com/office/drawing/2014/main" val="20000"/>
                    </a:ext>
                  </a:extLst>
                </a:gridCol>
                <a:gridCol w="121972">
                  <a:extLst>
                    <a:ext uri="{9D8B030D-6E8A-4147-A177-3AD203B41FA5}">
                      <a16:colId xmlns:a16="http://schemas.microsoft.com/office/drawing/2014/main" val="20001"/>
                    </a:ext>
                  </a:extLst>
                </a:gridCol>
                <a:gridCol w="693107">
                  <a:extLst>
                    <a:ext uri="{9D8B030D-6E8A-4147-A177-3AD203B41FA5}">
                      <a16:colId xmlns:a16="http://schemas.microsoft.com/office/drawing/2014/main" val="20002"/>
                    </a:ext>
                  </a:extLst>
                </a:gridCol>
                <a:gridCol w="5864855">
                  <a:extLst>
                    <a:ext uri="{9D8B030D-6E8A-4147-A177-3AD203B41FA5}">
                      <a16:colId xmlns:a16="http://schemas.microsoft.com/office/drawing/2014/main" val="20003"/>
                    </a:ext>
                  </a:extLst>
                </a:gridCol>
                <a:gridCol w="121972">
                  <a:extLst>
                    <a:ext uri="{9D8B030D-6E8A-4147-A177-3AD203B41FA5}">
                      <a16:colId xmlns:a16="http://schemas.microsoft.com/office/drawing/2014/main" val="20004"/>
                    </a:ext>
                  </a:extLst>
                </a:gridCol>
                <a:gridCol w="240463">
                  <a:extLst>
                    <a:ext uri="{9D8B030D-6E8A-4147-A177-3AD203B41FA5}">
                      <a16:colId xmlns:a16="http://schemas.microsoft.com/office/drawing/2014/main" val="20005"/>
                    </a:ext>
                  </a:extLst>
                </a:gridCol>
              </a:tblGrid>
              <a:tr h="260554">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miter lim="400000"/>
                    </a:lnT>
                    <a:lnB w="0">
                      <a:miter lim="400000"/>
                    </a:lnB>
                  </a:tcPr>
                </a:tc>
                <a:extLst>
                  <a:ext uri="{0D108BD9-81ED-4DB2-BD59-A6C34878D82A}">
                    <a16:rowId xmlns:a16="http://schemas.microsoft.com/office/drawing/2014/main" val="10001"/>
                  </a:ext>
                </a:extLst>
              </a:tr>
              <a:tr h="516675">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1</a:t>
                      </a:r>
                      <a:r>
                        <a:rPr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Project Idea and Goal</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260554">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r h="448691">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2</a:t>
                      </a:r>
                      <a:r>
                        <a:rPr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Project Work</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4"/>
                  </a:ext>
                </a:extLst>
              </a:tr>
            </a:tbl>
          </a:graphicData>
        </a:graphic>
      </p:graphicFrame>
      <p:graphicFrame>
        <p:nvGraphicFramePr>
          <p:cNvPr id="6" name="Table">
            <a:extLst>
              <a:ext uri="{FF2B5EF4-FFF2-40B4-BE49-F238E27FC236}">
                <a16:creationId xmlns:a16="http://schemas.microsoft.com/office/drawing/2014/main" id="{F1C9C458-281D-386F-D4C3-73CA2FD0675D}"/>
              </a:ext>
            </a:extLst>
          </p:cNvPr>
          <p:cNvGraphicFramePr/>
          <p:nvPr>
            <p:extLst>
              <p:ext uri="{D42A27DB-BD31-4B8C-83A1-F6EECF244321}">
                <p14:modId xmlns:p14="http://schemas.microsoft.com/office/powerpoint/2010/main" val="3238128828"/>
              </p:ext>
            </p:extLst>
          </p:nvPr>
        </p:nvGraphicFramePr>
        <p:xfrm>
          <a:off x="2278178" y="1874213"/>
          <a:ext cx="7282832" cy="1488618"/>
        </p:xfrm>
        <a:graphic>
          <a:graphicData uri="http://schemas.openxmlformats.org/drawingml/2006/table">
            <a:tbl>
              <a:tblPr/>
              <a:tblGrid>
                <a:gridCol w="240463">
                  <a:extLst>
                    <a:ext uri="{9D8B030D-6E8A-4147-A177-3AD203B41FA5}">
                      <a16:colId xmlns:a16="http://schemas.microsoft.com/office/drawing/2014/main" val="20000"/>
                    </a:ext>
                  </a:extLst>
                </a:gridCol>
                <a:gridCol w="121972">
                  <a:extLst>
                    <a:ext uri="{9D8B030D-6E8A-4147-A177-3AD203B41FA5}">
                      <a16:colId xmlns:a16="http://schemas.microsoft.com/office/drawing/2014/main" val="20001"/>
                    </a:ext>
                  </a:extLst>
                </a:gridCol>
                <a:gridCol w="693107">
                  <a:extLst>
                    <a:ext uri="{9D8B030D-6E8A-4147-A177-3AD203B41FA5}">
                      <a16:colId xmlns:a16="http://schemas.microsoft.com/office/drawing/2014/main" val="20002"/>
                    </a:ext>
                  </a:extLst>
                </a:gridCol>
                <a:gridCol w="5864855">
                  <a:extLst>
                    <a:ext uri="{9D8B030D-6E8A-4147-A177-3AD203B41FA5}">
                      <a16:colId xmlns:a16="http://schemas.microsoft.com/office/drawing/2014/main" val="20003"/>
                    </a:ext>
                  </a:extLst>
                </a:gridCol>
                <a:gridCol w="121972">
                  <a:extLst>
                    <a:ext uri="{9D8B030D-6E8A-4147-A177-3AD203B41FA5}">
                      <a16:colId xmlns:a16="http://schemas.microsoft.com/office/drawing/2014/main" val="20004"/>
                    </a:ext>
                  </a:extLst>
                </a:gridCol>
                <a:gridCol w="240463">
                  <a:extLst>
                    <a:ext uri="{9D8B030D-6E8A-4147-A177-3AD203B41FA5}">
                      <a16:colId xmlns:a16="http://schemas.microsoft.com/office/drawing/2014/main" val="20005"/>
                    </a:ext>
                  </a:extLst>
                </a:gridCol>
              </a:tblGrid>
              <a:tr h="260554">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miter lim="400000"/>
                    </a:lnT>
                    <a:lnB w="0">
                      <a:miter lim="400000"/>
                    </a:lnB>
                  </a:tcPr>
                </a:tc>
                <a:extLst>
                  <a:ext uri="{0D108BD9-81ED-4DB2-BD59-A6C34878D82A}">
                    <a16:rowId xmlns:a16="http://schemas.microsoft.com/office/drawing/2014/main" val="10001"/>
                  </a:ext>
                </a:extLst>
              </a:tr>
              <a:tr h="516675">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3</a:t>
                      </a:r>
                      <a:r>
                        <a:rPr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Web Scrapping</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260554">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r h="448691">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4</a:t>
                      </a:r>
                      <a:r>
                        <a:rPr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Data Analysis and Data Processing</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4"/>
                  </a:ext>
                </a:extLst>
              </a:tr>
            </a:tbl>
          </a:graphicData>
        </a:graphic>
      </p:graphicFrame>
      <p:graphicFrame>
        <p:nvGraphicFramePr>
          <p:cNvPr id="8" name="Table">
            <a:extLst>
              <a:ext uri="{FF2B5EF4-FFF2-40B4-BE49-F238E27FC236}">
                <a16:creationId xmlns:a16="http://schemas.microsoft.com/office/drawing/2014/main" id="{4DA05A06-AFA2-507A-6EB5-04D776CCB073}"/>
              </a:ext>
            </a:extLst>
          </p:cNvPr>
          <p:cNvGraphicFramePr/>
          <p:nvPr>
            <p:extLst>
              <p:ext uri="{D42A27DB-BD31-4B8C-83A1-F6EECF244321}">
                <p14:modId xmlns:p14="http://schemas.microsoft.com/office/powerpoint/2010/main" val="3586962665"/>
              </p:ext>
            </p:extLst>
          </p:nvPr>
        </p:nvGraphicFramePr>
        <p:xfrm>
          <a:off x="2278178" y="3362831"/>
          <a:ext cx="7282832" cy="1488618"/>
        </p:xfrm>
        <a:graphic>
          <a:graphicData uri="http://schemas.openxmlformats.org/drawingml/2006/table">
            <a:tbl>
              <a:tblPr/>
              <a:tblGrid>
                <a:gridCol w="240463">
                  <a:extLst>
                    <a:ext uri="{9D8B030D-6E8A-4147-A177-3AD203B41FA5}">
                      <a16:colId xmlns:a16="http://schemas.microsoft.com/office/drawing/2014/main" val="20000"/>
                    </a:ext>
                  </a:extLst>
                </a:gridCol>
                <a:gridCol w="121972">
                  <a:extLst>
                    <a:ext uri="{9D8B030D-6E8A-4147-A177-3AD203B41FA5}">
                      <a16:colId xmlns:a16="http://schemas.microsoft.com/office/drawing/2014/main" val="20001"/>
                    </a:ext>
                  </a:extLst>
                </a:gridCol>
                <a:gridCol w="693107">
                  <a:extLst>
                    <a:ext uri="{9D8B030D-6E8A-4147-A177-3AD203B41FA5}">
                      <a16:colId xmlns:a16="http://schemas.microsoft.com/office/drawing/2014/main" val="20002"/>
                    </a:ext>
                  </a:extLst>
                </a:gridCol>
                <a:gridCol w="5864855">
                  <a:extLst>
                    <a:ext uri="{9D8B030D-6E8A-4147-A177-3AD203B41FA5}">
                      <a16:colId xmlns:a16="http://schemas.microsoft.com/office/drawing/2014/main" val="20003"/>
                    </a:ext>
                  </a:extLst>
                </a:gridCol>
                <a:gridCol w="121972">
                  <a:extLst>
                    <a:ext uri="{9D8B030D-6E8A-4147-A177-3AD203B41FA5}">
                      <a16:colId xmlns:a16="http://schemas.microsoft.com/office/drawing/2014/main" val="20004"/>
                    </a:ext>
                  </a:extLst>
                </a:gridCol>
                <a:gridCol w="240463">
                  <a:extLst>
                    <a:ext uri="{9D8B030D-6E8A-4147-A177-3AD203B41FA5}">
                      <a16:colId xmlns:a16="http://schemas.microsoft.com/office/drawing/2014/main" val="20005"/>
                    </a:ext>
                  </a:extLst>
                </a:gridCol>
              </a:tblGrid>
              <a:tr h="260554">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miter lim="400000"/>
                    </a:lnT>
                    <a:lnB w="0">
                      <a:miter lim="400000"/>
                    </a:lnB>
                  </a:tcPr>
                </a:tc>
                <a:extLst>
                  <a:ext uri="{0D108BD9-81ED-4DB2-BD59-A6C34878D82A}">
                    <a16:rowId xmlns:a16="http://schemas.microsoft.com/office/drawing/2014/main" val="10001"/>
                  </a:ext>
                </a:extLst>
              </a:tr>
              <a:tr h="516675">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5</a:t>
                      </a:r>
                      <a:r>
                        <a:rPr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Project Result Analysis</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260554">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r h="448691">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6</a:t>
                      </a:r>
                      <a:r>
                        <a:rPr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Future Work</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4"/>
                  </a:ext>
                </a:extLst>
              </a:tr>
            </a:tbl>
          </a:graphicData>
        </a:graphic>
      </p:graphicFrame>
      <p:graphicFrame>
        <p:nvGraphicFramePr>
          <p:cNvPr id="10" name="Table">
            <a:extLst>
              <a:ext uri="{FF2B5EF4-FFF2-40B4-BE49-F238E27FC236}">
                <a16:creationId xmlns:a16="http://schemas.microsoft.com/office/drawing/2014/main" id="{35D1A591-C178-0239-7186-A76C4493221E}"/>
              </a:ext>
            </a:extLst>
          </p:cNvPr>
          <p:cNvGraphicFramePr/>
          <p:nvPr>
            <p:extLst>
              <p:ext uri="{D42A27DB-BD31-4B8C-83A1-F6EECF244321}">
                <p14:modId xmlns:p14="http://schemas.microsoft.com/office/powerpoint/2010/main" val="4074282034"/>
              </p:ext>
            </p:extLst>
          </p:nvPr>
        </p:nvGraphicFramePr>
        <p:xfrm>
          <a:off x="2278178" y="4800745"/>
          <a:ext cx="7282832" cy="1488618"/>
        </p:xfrm>
        <a:graphic>
          <a:graphicData uri="http://schemas.openxmlformats.org/drawingml/2006/table">
            <a:tbl>
              <a:tblPr/>
              <a:tblGrid>
                <a:gridCol w="240463">
                  <a:extLst>
                    <a:ext uri="{9D8B030D-6E8A-4147-A177-3AD203B41FA5}">
                      <a16:colId xmlns:a16="http://schemas.microsoft.com/office/drawing/2014/main" val="20000"/>
                    </a:ext>
                  </a:extLst>
                </a:gridCol>
                <a:gridCol w="121972">
                  <a:extLst>
                    <a:ext uri="{9D8B030D-6E8A-4147-A177-3AD203B41FA5}">
                      <a16:colId xmlns:a16="http://schemas.microsoft.com/office/drawing/2014/main" val="20001"/>
                    </a:ext>
                  </a:extLst>
                </a:gridCol>
                <a:gridCol w="693107">
                  <a:extLst>
                    <a:ext uri="{9D8B030D-6E8A-4147-A177-3AD203B41FA5}">
                      <a16:colId xmlns:a16="http://schemas.microsoft.com/office/drawing/2014/main" val="20002"/>
                    </a:ext>
                  </a:extLst>
                </a:gridCol>
                <a:gridCol w="5864855">
                  <a:extLst>
                    <a:ext uri="{9D8B030D-6E8A-4147-A177-3AD203B41FA5}">
                      <a16:colId xmlns:a16="http://schemas.microsoft.com/office/drawing/2014/main" val="20003"/>
                    </a:ext>
                  </a:extLst>
                </a:gridCol>
                <a:gridCol w="121972">
                  <a:extLst>
                    <a:ext uri="{9D8B030D-6E8A-4147-A177-3AD203B41FA5}">
                      <a16:colId xmlns:a16="http://schemas.microsoft.com/office/drawing/2014/main" val="20004"/>
                    </a:ext>
                  </a:extLst>
                </a:gridCol>
                <a:gridCol w="240463">
                  <a:extLst>
                    <a:ext uri="{9D8B030D-6E8A-4147-A177-3AD203B41FA5}">
                      <a16:colId xmlns:a16="http://schemas.microsoft.com/office/drawing/2014/main" val="20005"/>
                    </a:ext>
                  </a:extLst>
                </a:gridCol>
              </a:tblGrid>
              <a:tr h="260554">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miter lim="400000"/>
                    </a:lnT>
                    <a:lnB w="0">
                      <a:miter lim="400000"/>
                    </a:lnB>
                  </a:tcPr>
                </a:tc>
                <a:extLst>
                  <a:ext uri="{0D108BD9-81ED-4DB2-BD59-A6C34878D82A}">
                    <a16:rowId xmlns:a16="http://schemas.microsoft.com/office/drawing/2014/main" val="10001"/>
                  </a:ext>
                </a:extLst>
              </a:tr>
              <a:tr h="516675">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7</a:t>
                      </a:r>
                      <a:r>
                        <a:rPr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Limitation</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260554">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r h="448691">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8</a:t>
                      </a:r>
                      <a:r>
                        <a:rPr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References</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47929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0A74-4199-B2C3-E2A1-0C63CB34166E}"/>
              </a:ext>
            </a:extLst>
          </p:cNvPr>
          <p:cNvSpPr>
            <a:spLocks noGrp="1"/>
          </p:cNvSpPr>
          <p:nvPr>
            <p:ph type="title"/>
          </p:nvPr>
        </p:nvSpPr>
        <p:spPr>
          <a:xfrm>
            <a:off x="637215" y="458216"/>
            <a:ext cx="10709031" cy="734621"/>
          </a:xfrm>
        </p:spPr>
        <p:txBody>
          <a:bodyPr vert="horz" lIns="91440" tIns="45720" rIns="91440" bIns="45720" rtlCol="0" anchor="t">
            <a:normAutofit/>
          </a:bodyPr>
          <a:lstStyle/>
          <a:p>
            <a:pPr algn="ctr" defTabSz="914400">
              <a:lnSpc>
                <a:spcPct val="100000"/>
              </a:lnSpc>
              <a:spcBef>
                <a:spcPts val="0"/>
              </a:spcBef>
              <a:tabLst>
                <a:tab pos="1168400" algn="l"/>
              </a:tabLst>
            </a:pPr>
            <a:r>
              <a:rPr lang="en-US" sz="2800" dirty="0">
                <a:solidFill>
                  <a:schemeClr val="tx1">
                    <a:lumMod val="50000"/>
                  </a:schemeClr>
                </a:solidFill>
                <a:latin typeface="Cambria" panose="02040503050406030204" pitchFamily="18" charset="0"/>
                <a:cs typeface="Calibri" panose="020F0502020204030204" pitchFamily="34" charset="0"/>
              </a:rPr>
              <a:t>Team Members</a:t>
            </a:r>
          </a:p>
        </p:txBody>
      </p:sp>
      <p:sp>
        <p:nvSpPr>
          <p:cNvPr id="5" name="Slide Number Placeholder 4">
            <a:extLst>
              <a:ext uri="{FF2B5EF4-FFF2-40B4-BE49-F238E27FC236}">
                <a16:creationId xmlns:a16="http://schemas.microsoft.com/office/drawing/2014/main" id="{968FF4E5-2FC8-B830-9951-02267500DF3D}"/>
              </a:ext>
            </a:extLst>
          </p:cNvPr>
          <p:cNvSpPr>
            <a:spLocks noGrp="1"/>
          </p:cNvSpPr>
          <p:nvPr>
            <p:ph type="sldNum" sz="quarter" idx="12"/>
          </p:nvPr>
        </p:nvSpPr>
        <p:spPr/>
        <p:txBody>
          <a:bodyPr/>
          <a:lstStyle/>
          <a:p>
            <a:fld id="{4267CD5E-26CF-4249-8540-BB1D07FD4227}" type="slidenum">
              <a:rPr lang="en-US" smtClean="0"/>
              <a:t>3</a:t>
            </a:fld>
            <a:endParaRPr lang="en-US" dirty="0"/>
          </a:p>
        </p:txBody>
      </p:sp>
      <p:pic>
        <p:nvPicPr>
          <p:cNvPr id="9" name="Picture 8">
            <a:extLst>
              <a:ext uri="{FF2B5EF4-FFF2-40B4-BE49-F238E27FC236}">
                <a16:creationId xmlns:a16="http://schemas.microsoft.com/office/drawing/2014/main" id="{39E2A99C-5FB8-9D12-A816-755F8D0A9640}"/>
              </a:ext>
            </a:extLst>
          </p:cNvPr>
          <p:cNvPicPr>
            <a:picLocks noChangeAspect="1"/>
          </p:cNvPicPr>
          <p:nvPr/>
        </p:nvPicPr>
        <p:blipFill>
          <a:blip r:embed="rId2"/>
          <a:stretch>
            <a:fillRect/>
          </a:stretch>
        </p:blipFill>
        <p:spPr>
          <a:xfrm>
            <a:off x="1874520" y="2048309"/>
            <a:ext cx="1873504" cy="1873504"/>
          </a:xfrm>
          <a:prstGeom prst="rect">
            <a:avLst/>
          </a:prstGeom>
        </p:spPr>
      </p:pic>
      <p:sp>
        <p:nvSpPr>
          <p:cNvPr id="22" name="TextBox 21">
            <a:extLst>
              <a:ext uri="{FF2B5EF4-FFF2-40B4-BE49-F238E27FC236}">
                <a16:creationId xmlns:a16="http://schemas.microsoft.com/office/drawing/2014/main" id="{76F639C8-FAFC-E28A-3C44-2D112293B99E}"/>
              </a:ext>
            </a:extLst>
          </p:cNvPr>
          <p:cNvSpPr txBox="1"/>
          <p:nvPr/>
        </p:nvSpPr>
        <p:spPr>
          <a:xfrm>
            <a:off x="1874520" y="3921813"/>
            <a:ext cx="1873504" cy="492443"/>
          </a:xfrm>
          <a:prstGeom prst="rect">
            <a:avLst/>
          </a:prstGeom>
          <a:noFill/>
        </p:spPr>
        <p:txBody>
          <a:bodyPr wrap="square">
            <a:spAutoFit/>
          </a:bodyPr>
          <a:lstStyle/>
          <a:p>
            <a:pPr algn="ctr"/>
            <a:r>
              <a:rPr lang="en-US" sz="1400" dirty="0"/>
              <a:t>Komal Wavhal</a:t>
            </a:r>
          </a:p>
          <a:p>
            <a:pPr algn="ctr"/>
            <a:r>
              <a:rPr lang="en-US" sz="1200" dirty="0">
                <a:effectLst/>
                <a:latin typeface="Helvetica Neue" panose="02000503000000020004" pitchFamily="2" charset="0"/>
              </a:rPr>
              <a:t>20034443</a:t>
            </a:r>
            <a:endParaRPr lang="en-US" sz="1200" dirty="0"/>
          </a:p>
        </p:txBody>
      </p:sp>
      <p:sp>
        <p:nvSpPr>
          <p:cNvPr id="3" name="Rectangle 2">
            <a:extLst>
              <a:ext uri="{FF2B5EF4-FFF2-40B4-BE49-F238E27FC236}">
                <a16:creationId xmlns:a16="http://schemas.microsoft.com/office/drawing/2014/main" id="{B92EC672-C3E9-2E2E-DB9C-079AFA472A8C}"/>
              </a:ext>
            </a:extLst>
          </p:cNvPr>
          <p:cNvSpPr/>
          <p:nvPr/>
        </p:nvSpPr>
        <p:spPr>
          <a:xfrm>
            <a:off x="4831080" y="2004594"/>
            <a:ext cx="1873504" cy="19609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766ADBF6-49DE-110C-C9A1-F4EB7A10DC82}"/>
              </a:ext>
            </a:extLst>
          </p:cNvPr>
          <p:cNvSpPr/>
          <p:nvPr/>
        </p:nvSpPr>
        <p:spPr>
          <a:xfrm>
            <a:off x="8163560" y="2004594"/>
            <a:ext cx="1873504" cy="19609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018BE98E-6092-E1C2-8257-7F476C54E27B}"/>
              </a:ext>
            </a:extLst>
          </p:cNvPr>
          <p:cNvSpPr txBox="1"/>
          <p:nvPr/>
        </p:nvSpPr>
        <p:spPr>
          <a:xfrm>
            <a:off x="4831080" y="3965527"/>
            <a:ext cx="1873504" cy="461665"/>
          </a:xfrm>
          <a:prstGeom prst="rect">
            <a:avLst/>
          </a:prstGeom>
          <a:noFill/>
        </p:spPr>
        <p:txBody>
          <a:bodyPr wrap="square">
            <a:spAutoFit/>
          </a:bodyPr>
          <a:lstStyle/>
          <a:p>
            <a:pPr algn="ctr"/>
            <a:r>
              <a:rPr lang="en-US" sz="1200" dirty="0" err="1">
                <a:latin typeface="Cambria" panose="02040503050406030204" pitchFamily="18" charset="0"/>
                <a:cs typeface="Times New Roman" panose="02020603050405020304" pitchFamily="18" charset="0"/>
              </a:rPr>
              <a:t>Qijun</a:t>
            </a:r>
            <a:r>
              <a:rPr lang="en-US" sz="1200" dirty="0">
                <a:latin typeface="Cambria" panose="02040503050406030204" pitchFamily="18" charset="0"/>
                <a:cs typeface="Times New Roman" panose="02020603050405020304" pitchFamily="18" charset="0"/>
              </a:rPr>
              <a:t> </a:t>
            </a:r>
            <a:r>
              <a:rPr lang="en-US" sz="1200" dirty="0" err="1">
                <a:latin typeface="Cambria" panose="02040503050406030204" pitchFamily="18" charset="0"/>
                <a:cs typeface="Times New Roman" panose="02020603050405020304" pitchFamily="18" charset="0"/>
              </a:rPr>
              <a:t>JiangQijun</a:t>
            </a:r>
            <a:r>
              <a:rPr lang="en-US" sz="1200" dirty="0">
                <a:latin typeface="Cambria" panose="02040503050406030204" pitchFamily="18" charset="0"/>
                <a:cs typeface="Times New Roman" panose="02020603050405020304" pitchFamily="18" charset="0"/>
              </a:rPr>
              <a:t> Jiang</a:t>
            </a:r>
            <a:endParaRPr lang="en-US" sz="1200" dirty="0">
              <a:effectLst/>
              <a:latin typeface="Helvetica Neue" panose="02000503000000020004" pitchFamily="2" charset="0"/>
            </a:endParaRPr>
          </a:p>
          <a:p>
            <a:pPr algn="ctr"/>
            <a:r>
              <a:rPr lang="en-US" sz="1200" dirty="0">
                <a:latin typeface="Helvetica Neue" panose="02000503000000020004" pitchFamily="2" charset="0"/>
              </a:rPr>
              <a:t>CWID</a:t>
            </a:r>
            <a:endParaRPr lang="en-US" sz="1200" dirty="0"/>
          </a:p>
        </p:txBody>
      </p:sp>
      <p:sp>
        <p:nvSpPr>
          <p:cNvPr id="7" name="TextBox 6">
            <a:extLst>
              <a:ext uri="{FF2B5EF4-FFF2-40B4-BE49-F238E27FC236}">
                <a16:creationId xmlns:a16="http://schemas.microsoft.com/office/drawing/2014/main" id="{872C0D23-7D39-E11A-24BC-32F8D30B4C4E}"/>
              </a:ext>
            </a:extLst>
          </p:cNvPr>
          <p:cNvSpPr txBox="1"/>
          <p:nvPr/>
        </p:nvSpPr>
        <p:spPr>
          <a:xfrm>
            <a:off x="8163560" y="3965527"/>
            <a:ext cx="1873504" cy="523220"/>
          </a:xfrm>
          <a:prstGeom prst="rect">
            <a:avLst/>
          </a:prstGeom>
          <a:noFill/>
        </p:spPr>
        <p:txBody>
          <a:bodyPr wrap="square">
            <a:spAutoFit/>
          </a:bodyPr>
          <a:lstStyle>
            <a:defPPr>
              <a:defRPr lang="en-US"/>
            </a:defPPr>
            <a:lvl1pPr algn="ctr">
              <a:defRPr sz="1200">
                <a:latin typeface="Cambria" panose="02040503050406030204" pitchFamily="18" charset="0"/>
                <a:cs typeface="Times New Roman" panose="02020603050405020304" pitchFamily="18" charset="0"/>
              </a:defRPr>
            </a:lvl1pPr>
          </a:lstStyle>
          <a:p>
            <a:r>
              <a:rPr lang="en-US" dirty="0"/>
              <a:t>Hemanth </a:t>
            </a:r>
            <a:r>
              <a:rPr lang="en-US" dirty="0" err="1"/>
              <a:t>Bathini</a:t>
            </a:r>
            <a:endParaRPr lang="en-US" dirty="0"/>
          </a:p>
          <a:p>
            <a:r>
              <a:rPr lang="en-US" dirty="0"/>
              <a:t>CWID</a:t>
            </a:r>
          </a:p>
        </p:txBody>
      </p:sp>
    </p:spTree>
    <p:extLst>
      <p:ext uri="{BB962C8B-B14F-4D97-AF65-F5344CB8AC3E}">
        <p14:creationId xmlns:p14="http://schemas.microsoft.com/office/powerpoint/2010/main" val="72798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3">
            <a:extLst>
              <a:ext uri="{FF2B5EF4-FFF2-40B4-BE49-F238E27FC236}">
                <a16:creationId xmlns:a16="http://schemas.microsoft.com/office/drawing/2014/main" id="{D360F75B-2345-D023-8793-3121396127CE}"/>
              </a:ext>
            </a:extLst>
          </p:cNvPr>
          <p:cNvSpPr>
            <a:spLocks noGrp="1"/>
          </p:cNvSpPr>
          <p:nvPr>
            <p:ph type="title"/>
          </p:nvPr>
        </p:nvSpPr>
        <p:spPr>
          <a:xfrm>
            <a:off x="0" y="797521"/>
            <a:ext cx="12188952" cy="365224"/>
          </a:xfrm>
          <a:solidFill>
            <a:schemeClr val="accent1"/>
          </a:solidFill>
        </p:spPr>
        <p:txBody>
          <a:bodyPr vert="horz" lIns="91440" tIns="45720" rIns="91440" bIns="45720" rtlCol="0" anchor="ctr">
            <a:normAutofit fontScale="90000"/>
          </a:bodyPr>
          <a:lstStyle/>
          <a:p>
            <a:pPr algn="ctr"/>
            <a:r>
              <a:rPr lang="en-US" sz="2200" dirty="0">
                <a:solidFill>
                  <a:schemeClr val="bg1"/>
                </a:solidFill>
                <a:latin typeface="Cambria" panose="02040503050406030204" pitchFamily="18" charset="0"/>
                <a:cs typeface="Calibri" panose="020F0502020204030204" pitchFamily="34" charset="0"/>
              </a:rPr>
              <a:t>WanderSphere AI Tour Geoguide: A Real-Time Sentiment-Driven Travel Recommendation System</a:t>
            </a:r>
          </a:p>
        </p:txBody>
      </p:sp>
      <p:sp>
        <p:nvSpPr>
          <p:cNvPr id="103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3">
            <a:extLst>
              <a:ext uri="{FF2B5EF4-FFF2-40B4-BE49-F238E27FC236}">
                <a16:creationId xmlns:a16="http://schemas.microsoft.com/office/drawing/2014/main" id="{D1485850-FDAD-6406-E539-DD67F767C562}"/>
              </a:ext>
            </a:extLst>
          </p:cNvPr>
          <p:cNvSpPr txBox="1">
            <a:spLocks/>
          </p:cNvSpPr>
          <p:nvPr/>
        </p:nvSpPr>
        <p:spPr>
          <a:xfrm>
            <a:off x="565079" y="120911"/>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ctr" defTabSz="91440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800" b="1" dirty="0">
                <a:solidFill>
                  <a:schemeClr val="tx1">
                    <a:lumMod val="50000"/>
                  </a:schemeClr>
                </a:solidFill>
                <a:latin typeface="Cambria" panose="02040503050406030204" pitchFamily="18" charset="0"/>
                <a:ea typeface="Trade Gothic LT Std"/>
                <a:cs typeface="Calibri" panose="020F0502020204030204" pitchFamily="34" charset="0"/>
                <a:sym typeface="Trade Gothic LT Std"/>
              </a:rPr>
              <a:t>Project Idea and Goal</a:t>
            </a:r>
          </a:p>
        </p:txBody>
      </p:sp>
      <p:sp>
        <p:nvSpPr>
          <p:cNvPr id="10" name="Rectangle 9">
            <a:extLst>
              <a:ext uri="{FF2B5EF4-FFF2-40B4-BE49-F238E27FC236}">
                <a16:creationId xmlns:a16="http://schemas.microsoft.com/office/drawing/2014/main" id="{80E6E136-9898-4353-80F7-B4B083D1C7A6}"/>
              </a:ext>
            </a:extLst>
          </p:cNvPr>
          <p:cNvSpPr/>
          <p:nvPr/>
        </p:nvSpPr>
        <p:spPr>
          <a:xfrm>
            <a:off x="3877733" y="1634067"/>
            <a:ext cx="4021667" cy="330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8E47474-2A61-752B-935D-F052D5ECD89B}"/>
              </a:ext>
            </a:extLst>
          </p:cNvPr>
          <p:cNvSpPr txBox="1"/>
          <p:nvPr/>
        </p:nvSpPr>
        <p:spPr>
          <a:xfrm>
            <a:off x="5090161" y="2196298"/>
            <a:ext cx="6295144" cy="2308324"/>
          </a:xfrm>
          <a:prstGeom prst="rect">
            <a:avLst/>
          </a:prstGeom>
          <a:noFill/>
        </p:spPr>
        <p:txBody>
          <a:bodyPr wrap="square">
            <a:spAutoFit/>
          </a:bodyPr>
          <a:lstStyle/>
          <a:p>
            <a:pPr marL="228600" indent="-228600">
              <a:buFont typeface="+mj-lt"/>
              <a:buAutoNum type="arabicPeriod"/>
            </a:pPr>
            <a:r>
              <a:rPr lang="en-US" sz="1200" dirty="0">
                <a:effectLst/>
                <a:latin typeface="Cambria" panose="02040503050406030204" pitchFamily="18" charset="0"/>
                <a:ea typeface="Aptos" panose="020B0004020202020204" pitchFamily="34" charset="0"/>
                <a:cs typeface="Aptos" panose="020B0004020202020204" pitchFamily="34" charset="0"/>
              </a:rPr>
              <a:t>WanderSphere is an innovative AI-powered tour guide designed to recommend personalized travel destinations and experiences in real-time based on the sentiment analysis of user feedback, reviews, and social media data. </a:t>
            </a:r>
            <a:br>
              <a:rPr lang="en-US" sz="1200" dirty="0">
                <a:effectLst/>
                <a:latin typeface="Cambria" panose="02040503050406030204" pitchFamily="18" charset="0"/>
                <a:ea typeface="Aptos" panose="020B0004020202020204" pitchFamily="34" charset="0"/>
                <a:cs typeface="Aptos" panose="020B0004020202020204" pitchFamily="34" charset="0"/>
              </a:rPr>
            </a:br>
            <a:endParaRPr lang="en-US" sz="1200" dirty="0">
              <a:effectLst/>
              <a:latin typeface="Cambria" panose="02040503050406030204" pitchFamily="18" charset="0"/>
              <a:ea typeface="Aptos" panose="020B0004020202020204" pitchFamily="34" charset="0"/>
              <a:cs typeface="Aptos" panose="020B0004020202020204" pitchFamily="34" charset="0"/>
            </a:endParaRPr>
          </a:p>
          <a:p>
            <a:pPr marL="228600" indent="-228600">
              <a:buFont typeface="+mj-lt"/>
              <a:buAutoNum type="arabicPeriod"/>
            </a:pPr>
            <a:endParaRPr lang="en-US" sz="1200" dirty="0">
              <a:latin typeface="Cambria" panose="02040503050406030204" pitchFamily="18" charset="0"/>
              <a:ea typeface="Aptos" panose="020B0004020202020204" pitchFamily="34" charset="0"/>
              <a:cs typeface="Aptos" panose="020B0004020202020204" pitchFamily="34" charset="0"/>
            </a:endParaRPr>
          </a:p>
          <a:p>
            <a:pPr marL="228600" indent="-228600">
              <a:buFont typeface="+mj-lt"/>
              <a:buAutoNum type="arabicPeriod"/>
            </a:pPr>
            <a:endParaRPr lang="en-US" sz="1200" dirty="0">
              <a:effectLst/>
              <a:latin typeface="Cambria" panose="02040503050406030204" pitchFamily="18" charset="0"/>
              <a:ea typeface="Aptos" panose="020B0004020202020204" pitchFamily="34" charset="0"/>
              <a:cs typeface="Aptos" panose="020B0004020202020204" pitchFamily="34" charset="0"/>
            </a:endParaRPr>
          </a:p>
          <a:p>
            <a:pPr marL="228600" indent="-228600">
              <a:buFont typeface="+mj-lt"/>
              <a:buAutoNum type="arabicPeriod"/>
            </a:pPr>
            <a:r>
              <a:rPr lang="en-US" sz="1200" dirty="0">
                <a:latin typeface="Cambria" panose="02040503050406030204" pitchFamily="18" charset="0"/>
              </a:rPr>
              <a:t>The main goal of this project is to create a recommendation system that adapts to user preferences, mood, and sentiment, offering travel suggestions that align with individual tastes and real-time emotions.  </a:t>
            </a:r>
          </a:p>
          <a:p>
            <a:pPr marL="228600" indent="-228600">
              <a:buFont typeface="+mj-lt"/>
              <a:buAutoNum type="arabicPeriod"/>
            </a:pPr>
            <a:endParaRPr lang="en-US" sz="1200" dirty="0">
              <a:latin typeface="Cambria" panose="02040503050406030204" pitchFamily="18" charset="0"/>
            </a:endParaRPr>
          </a:p>
          <a:p>
            <a:pPr marL="228600" indent="-228600">
              <a:buFont typeface="+mj-lt"/>
              <a:buAutoNum type="arabicPeriod"/>
            </a:pPr>
            <a:endParaRPr lang="en-US" sz="1200" dirty="0"/>
          </a:p>
          <a:p>
            <a:endParaRPr lang="en-US" sz="1200" dirty="0"/>
          </a:p>
        </p:txBody>
      </p:sp>
      <p:sp>
        <p:nvSpPr>
          <p:cNvPr id="12" name="Slide Number Placeholder 2">
            <a:extLst>
              <a:ext uri="{FF2B5EF4-FFF2-40B4-BE49-F238E27FC236}">
                <a16:creationId xmlns:a16="http://schemas.microsoft.com/office/drawing/2014/main" id="{7264DC1B-EC8B-BECB-0265-9A021F07BE00}"/>
              </a:ext>
            </a:extLst>
          </p:cNvPr>
          <p:cNvSpPr>
            <a:spLocks noGrp="1"/>
          </p:cNvSpPr>
          <p:nvPr>
            <p:ph type="sldNum" sz="quarter" idx="12"/>
          </p:nvPr>
        </p:nvSpPr>
        <p:spPr>
          <a:xfrm>
            <a:off x="9375913" y="6276840"/>
            <a:ext cx="2743200" cy="365125"/>
          </a:xfrm>
        </p:spPr>
        <p:txBody>
          <a:bodyPr/>
          <a:lstStyle/>
          <a:p>
            <a:fld id="{4267CD5E-26CF-4249-8540-BB1D07FD4227}" type="slidenum">
              <a:rPr lang="en-US" smtClean="0"/>
              <a:t>4</a:t>
            </a:fld>
            <a:endParaRPr lang="en-US" dirty="0"/>
          </a:p>
        </p:txBody>
      </p:sp>
      <p:pic>
        <p:nvPicPr>
          <p:cNvPr id="3" name="Picture 2">
            <a:extLst>
              <a:ext uri="{FF2B5EF4-FFF2-40B4-BE49-F238E27FC236}">
                <a16:creationId xmlns:a16="http://schemas.microsoft.com/office/drawing/2014/main" id="{A6E86E94-67FF-E11E-540C-40EB0E2D25E5}"/>
              </a:ext>
            </a:extLst>
          </p:cNvPr>
          <p:cNvPicPr>
            <a:picLocks noChangeAspect="1"/>
          </p:cNvPicPr>
          <p:nvPr/>
        </p:nvPicPr>
        <p:blipFill>
          <a:blip r:embed="rId2"/>
          <a:stretch>
            <a:fillRect/>
          </a:stretch>
        </p:blipFill>
        <p:spPr>
          <a:xfrm>
            <a:off x="1223010" y="1634067"/>
            <a:ext cx="3467100" cy="4343400"/>
          </a:xfrm>
          <a:prstGeom prst="rect">
            <a:avLst/>
          </a:prstGeom>
        </p:spPr>
      </p:pic>
    </p:spTree>
    <p:extLst>
      <p:ext uri="{BB962C8B-B14F-4D97-AF65-F5344CB8AC3E}">
        <p14:creationId xmlns:p14="http://schemas.microsoft.com/office/powerpoint/2010/main" val="1673117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88F28C-EAF0-8892-D53E-EA8E576B780E}"/>
              </a:ext>
            </a:extLst>
          </p:cNvPr>
          <p:cNvSpPr>
            <a:spLocks noGrp="1"/>
          </p:cNvSpPr>
          <p:nvPr>
            <p:ph type="sldNum" sz="quarter" idx="12"/>
          </p:nvPr>
        </p:nvSpPr>
        <p:spPr/>
        <p:txBody>
          <a:bodyPr/>
          <a:lstStyle/>
          <a:p>
            <a:fld id="{4267CD5E-26CF-4249-8540-BB1D07FD4227}" type="slidenum">
              <a:rPr lang="en-US" smtClean="0"/>
              <a:t>5</a:t>
            </a:fld>
            <a:endParaRPr lang="en-US" dirty="0"/>
          </a:p>
        </p:txBody>
      </p:sp>
      <p:sp>
        <p:nvSpPr>
          <p:cNvPr id="6" name="Title 3">
            <a:extLst>
              <a:ext uri="{FF2B5EF4-FFF2-40B4-BE49-F238E27FC236}">
                <a16:creationId xmlns:a16="http://schemas.microsoft.com/office/drawing/2014/main" id="{A67D3E6C-B4FD-FC33-0831-3165A782A6CA}"/>
              </a:ext>
            </a:extLst>
          </p:cNvPr>
          <p:cNvSpPr>
            <a:spLocks noGrp="1"/>
          </p:cNvSpPr>
          <p:nvPr>
            <p:ph type="title"/>
          </p:nvPr>
        </p:nvSpPr>
        <p:spPr>
          <a:xfrm>
            <a:off x="0" y="120911"/>
            <a:ext cx="12191999" cy="644580"/>
          </a:xfrm>
        </p:spPr>
        <p:txBody>
          <a:bodyPr vert="horz" lIns="91440" tIns="45720" rIns="91440" bIns="45720" rtlCol="0" anchor="t">
            <a:normAutofit/>
          </a:bodyPr>
          <a:lstStyle/>
          <a:p>
            <a:pPr algn="ctr" defTabSz="914400">
              <a:lnSpc>
                <a:spcPct val="100000"/>
              </a:lnSpc>
              <a:spcBef>
                <a:spcPts val="0"/>
              </a:spcBef>
              <a:tabLst>
                <a:tab pos="1168400" algn="l"/>
              </a:tabLst>
            </a:pPr>
            <a:r>
              <a:rPr lang="en-US" sz="2800" dirty="0">
                <a:solidFill>
                  <a:schemeClr val="tx1">
                    <a:lumMod val="50000"/>
                  </a:schemeClr>
                </a:solidFill>
                <a:latin typeface="Cambria" panose="02040503050406030204" pitchFamily="18" charset="0"/>
                <a:cs typeface="Calibri" panose="020F0502020204030204" pitchFamily="34" charset="0"/>
                <a:sym typeface="Trade Gothic LT Std"/>
              </a:rPr>
              <a:t>Project Work</a:t>
            </a:r>
          </a:p>
        </p:txBody>
      </p:sp>
      <p:sp>
        <p:nvSpPr>
          <p:cNvPr id="9" name="Title 3">
            <a:extLst>
              <a:ext uri="{FF2B5EF4-FFF2-40B4-BE49-F238E27FC236}">
                <a16:creationId xmlns:a16="http://schemas.microsoft.com/office/drawing/2014/main" id="{FB07DCB8-0781-0975-E8CD-C6EB70405AA6}"/>
              </a:ext>
            </a:extLst>
          </p:cNvPr>
          <p:cNvSpPr txBox="1">
            <a:spLocks/>
          </p:cNvSpPr>
          <p:nvPr/>
        </p:nvSpPr>
        <p:spPr>
          <a:xfrm>
            <a:off x="0" y="797521"/>
            <a:ext cx="12188952" cy="365224"/>
          </a:xfrm>
          <a:prstGeom prst="rect">
            <a:avLst/>
          </a:prstGeom>
          <a:solidFill>
            <a:schemeClr val="accent1"/>
          </a:solidFill>
        </p:spPr>
        <p:txBody>
          <a:bodyPr vert="horz" lIns="91440" tIns="45720" rIns="91440" bIns="45720" rtlCol="0" anchor="ctr">
            <a:normAutofit fontScale="900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lgn="ctr"/>
            <a:r>
              <a:rPr lang="en-US" sz="2200" dirty="0">
                <a:solidFill>
                  <a:schemeClr val="bg1"/>
                </a:solidFill>
                <a:latin typeface="Cambria" panose="02040503050406030204" pitchFamily="18" charset="0"/>
                <a:cs typeface="Calibri" panose="020F0502020204030204" pitchFamily="34" charset="0"/>
              </a:rPr>
              <a:t>Framework</a:t>
            </a:r>
          </a:p>
        </p:txBody>
      </p:sp>
      <p:pic>
        <p:nvPicPr>
          <p:cNvPr id="10" name="Picture 9">
            <a:extLst>
              <a:ext uri="{FF2B5EF4-FFF2-40B4-BE49-F238E27FC236}">
                <a16:creationId xmlns:a16="http://schemas.microsoft.com/office/drawing/2014/main" id="{88534E5B-0AC6-6C95-8856-1C8C079DB430}"/>
              </a:ext>
            </a:extLst>
          </p:cNvPr>
          <p:cNvPicPr>
            <a:picLocks noChangeAspect="1"/>
          </p:cNvPicPr>
          <p:nvPr/>
        </p:nvPicPr>
        <p:blipFill>
          <a:blip r:embed="rId2"/>
          <a:stretch>
            <a:fillRect/>
          </a:stretch>
        </p:blipFill>
        <p:spPr>
          <a:xfrm>
            <a:off x="1066827" y="2971688"/>
            <a:ext cx="957194" cy="829034"/>
          </a:xfrm>
          <a:prstGeom prst="rect">
            <a:avLst/>
          </a:prstGeom>
        </p:spPr>
      </p:pic>
      <p:pic>
        <p:nvPicPr>
          <p:cNvPr id="11" name="Picture 10">
            <a:extLst>
              <a:ext uri="{FF2B5EF4-FFF2-40B4-BE49-F238E27FC236}">
                <a16:creationId xmlns:a16="http://schemas.microsoft.com/office/drawing/2014/main" id="{C82E9282-11AE-4EE9-6A44-CA7A0658B2DC}"/>
              </a:ext>
            </a:extLst>
          </p:cNvPr>
          <p:cNvPicPr>
            <a:picLocks noChangeAspect="1"/>
          </p:cNvPicPr>
          <p:nvPr/>
        </p:nvPicPr>
        <p:blipFill>
          <a:blip r:embed="rId3"/>
          <a:stretch>
            <a:fillRect/>
          </a:stretch>
        </p:blipFill>
        <p:spPr>
          <a:xfrm>
            <a:off x="1759753" y="3652647"/>
            <a:ext cx="225434" cy="167282"/>
          </a:xfrm>
          <a:prstGeom prst="rect">
            <a:avLst/>
          </a:prstGeom>
        </p:spPr>
      </p:pic>
      <p:pic>
        <p:nvPicPr>
          <p:cNvPr id="12" name="Picture 11">
            <a:extLst>
              <a:ext uri="{FF2B5EF4-FFF2-40B4-BE49-F238E27FC236}">
                <a16:creationId xmlns:a16="http://schemas.microsoft.com/office/drawing/2014/main" id="{421F1192-C4A3-2A73-3F64-9B38894F374A}"/>
              </a:ext>
            </a:extLst>
          </p:cNvPr>
          <p:cNvPicPr>
            <a:picLocks noChangeAspect="1"/>
          </p:cNvPicPr>
          <p:nvPr/>
        </p:nvPicPr>
        <p:blipFill>
          <a:blip r:embed="rId4"/>
          <a:stretch>
            <a:fillRect/>
          </a:stretch>
        </p:blipFill>
        <p:spPr>
          <a:xfrm>
            <a:off x="1968979" y="3671282"/>
            <a:ext cx="454155" cy="154353"/>
          </a:xfrm>
          <a:prstGeom prst="rect">
            <a:avLst/>
          </a:prstGeom>
        </p:spPr>
      </p:pic>
      <p:sp>
        <p:nvSpPr>
          <p:cNvPr id="14" name="TextBox 13">
            <a:extLst>
              <a:ext uri="{FF2B5EF4-FFF2-40B4-BE49-F238E27FC236}">
                <a16:creationId xmlns:a16="http://schemas.microsoft.com/office/drawing/2014/main" id="{84ED7974-3EC1-6C4F-0F13-37FB4E0DE110}"/>
              </a:ext>
            </a:extLst>
          </p:cNvPr>
          <p:cNvSpPr txBox="1"/>
          <p:nvPr/>
        </p:nvSpPr>
        <p:spPr>
          <a:xfrm>
            <a:off x="1053017" y="3871959"/>
            <a:ext cx="867546" cy="246221"/>
          </a:xfrm>
          <a:prstGeom prst="rect">
            <a:avLst/>
          </a:prstGeom>
          <a:noFill/>
        </p:spPr>
        <p:txBody>
          <a:bodyPr wrap="square">
            <a:spAutoFit/>
          </a:bodyPr>
          <a:lstStyle/>
          <a:p>
            <a:pPr algn="ctr"/>
            <a:r>
              <a:rPr lang="en-US" sz="1000" dirty="0">
                <a:latin typeface="Cambria" panose="02040503050406030204" pitchFamily="18" charset="0"/>
                <a:cs typeface="Cambay Devanagari" pitchFamily="2" charset="77"/>
              </a:rPr>
              <a:t>Tkinter GUI</a:t>
            </a:r>
            <a:endParaRPr lang="en-US" sz="1000" dirty="0"/>
          </a:p>
        </p:txBody>
      </p:sp>
      <p:pic>
        <p:nvPicPr>
          <p:cNvPr id="20" name="Picture 19">
            <a:extLst>
              <a:ext uri="{FF2B5EF4-FFF2-40B4-BE49-F238E27FC236}">
                <a16:creationId xmlns:a16="http://schemas.microsoft.com/office/drawing/2014/main" id="{141CBD31-8276-EC68-ED28-3DBE016ED2C9}"/>
              </a:ext>
            </a:extLst>
          </p:cNvPr>
          <p:cNvPicPr>
            <a:picLocks noChangeAspect="1"/>
          </p:cNvPicPr>
          <p:nvPr/>
        </p:nvPicPr>
        <p:blipFill>
          <a:blip r:embed="rId5"/>
          <a:stretch>
            <a:fillRect/>
          </a:stretch>
        </p:blipFill>
        <p:spPr>
          <a:xfrm>
            <a:off x="426276" y="3241431"/>
            <a:ext cx="299680" cy="342491"/>
          </a:xfrm>
          <a:prstGeom prst="rect">
            <a:avLst/>
          </a:prstGeom>
        </p:spPr>
      </p:pic>
      <p:sp>
        <p:nvSpPr>
          <p:cNvPr id="21" name="TextBox 20">
            <a:extLst>
              <a:ext uri="{FF2B5EF4-FFF2-40B4-BE49-F238E27FC236}">
                <a16:creationId xmlns:a16="http://schemas.microsoft.com/office/drawing/2014/main" id="{0C438BC2-D08D-B9F8-5F6B-8C5D2D7FD754}"/>
              </a:ext>
            </a:extLst>
          </p:cNvPr>
          <p:cNvSpPr txBox="1"/>
          <p:nvPr/>
        </p:nvSpPr>
        <p:spPr>
          <a:xfrm>
            <a:off x="294872" y="3546496"/>
            <a:ext cx="568309" cy="246221"/>
          </a:xfrm>
          <a:prstGeom prst="rect">
            <a:avLst/>
          </a:prstGeom>
          <a:noFill/>
        </p:spPr>
        <p:txBody>
          <a:bodyPr wrap="square">
            <a:spAutoFit/>
          </a:bodyPr>
          <a:lstStyle/>
          <a:p>
            <a:pPr algn="ctr"/>
            <a:r>
              <a:rPr lang="en-US" sz="1000" dirty="0">
                <a:latin typeface="Cambria" panose="02040503050406030204" pitchFamily="18" charset="0"/>
                <a:cs typeface="Cambay Devanagari" pitchFamily="2" charset="77"/>
              </a:rPr>
              <a:t>User</a:t>
            </a:r>
            <a:endParaRPr lang="en-US" sz="1000" dirty="0"/>
          </a:p>
        </p:txBody>
      </p:sp>
      <p:pic>
        <p:nvPicPr>
          <p:cNvPr id="22" name="Picture 21">
            <a:extLst>
              <a:ext uri="{FF2B5EF4-FFF2-40B4-BE49-F238E27FC236}">
                <a16:creationId xmlns:a16="http://schemas.microsoft.com/office/drawing/2014/main" id="{277D8BB3-E1A2-D650-5E47-FE9A177FFC12}"/>
              </a:ext>
            </a:extLst>
          </p:cNvPr>
          <p:cNvPicPr>
            <a:picLocks noChangeAspect="1"/>
          </p:cNvPicPr>
          <p:nvPr/>
        </p:nvPicPr>
        <p:blipFill>
          <a:blip r:embed="rId6"/>
          <a:stretch>
            <a:fillRect/>
          </a:stretch>
        </p:blipFill>
        <p:spPr>
          <a:xfrm>
            <a:off x="2912464" y="2754444"/>
            <a:ext cx="1446032" cy="864559"/>
          </a:xfrm>
          <a:prstGeom prst="rect">
            <a:avLst/>
          </a:prstGeom>
        </p:spPr>
      </p:pic>
      <p:sp>
        <p:nvSpPr>
          <p:cNvPr id="30" name="TextBox 29">
            <a:extLst>
              <a:ext uri="{FF2B5EF4-FFF2-40B4-BE49-F238E27FC236}">
                <a16:creationId xmlns:a16="http://schemas.microsoft.com/office/drawing/2014/main" id="{8D3C977E-EB51-7976-5084-FD03E7B3551A}"/>
              </a:ext>
            </a:extLst>
          </p:cNvPr>
          <p:cNvSpPr txBox="1"/>
          <p:nvPr/>
        </p:nvSpPr>
        <p:spPr>
          <a:xfrm>
            <a:off x="2912464" y="3695134"/>
            <a:ext cx="1536701" cy="400110"/>
          </a:xfrm>
          <a:prstGeom prst="rect">
            <a:avLst/>
          </a:prstGeom>
          <a:noFill/>
        </p:spPr>
        <p:txBody>
          <a:bodyPr wrap="square">
            <a:spAutoFit/>
          </a:bodyPr>
          <a:lstStyle/>
          <a:p>
            <a:pPr algn="ctr"/>
            <a:r>
              <a:rPr lang="en-US" sz="1000" dirty="0">
                <a:effectLst/>
              </a:rPr>
              <a:t>Python Flickr API Call to collect data</a:t>
            </a:r>
            <a:endParaRPr lang="en-US" sz="1000" dirty="0"/>
          </a:p>
        </p:txBody>
      </p:sp>
      <p:cxnSp>
        <p:nvCxnSpPr>
          <p:cNvPr id="33" name="Straight Arrow Connector 32">
            <a:extLst>
              <a:ext uri="{FF2B5EF4-FFF2-40B4-BE49-F238E27FC236}">
                <a16:creationId xmlns:a16="http://schemas.microsoft.com/office/drawing/2014/main" id="{F39E4050-C49E-AA8C-7953-A876D1D151E3}"/>
              </a:ext>
            </a:extLst>
          </p:cNvPr>
          <p:cNvCxnSpPr>
            <a:cxnSpLocks/>
          </p:cNvCxnSpPr>
          <p:nvPr/>
        </p:nvCxnSpPr>
        <p:spPr>
          <a:xfrm>
            <a:off x="736922" y="3448447"/>
            <a:ext cx="270614" cy="0"/>
          </a:xfrm>
          <a:prstGeom prst="straightConnector1">
            <a:avLst/>
          </a:prstGeom>
          <a:ln w="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a:extLst>
              <a:ext uri="{FF2B5EF4-FFF2-40B4-BE49-F238E27FC236}">
                <a16:creationId xmlns:a16="http://schemas.microsoft.com/office/drawing/2014/main" id="{6A1D4A58-E7A2-B3C3-EDCB-925861FF3AE8}"/>
              </a:ext>
            </a:extLst>
          </p:cNvPr>
          <p:cNvCxnSpPr>
            <a:cxnSpLocks/>
            <a:endCxn id="22" idx="1"/>
          </p:cNvCxnSpPr>
          <p:nvPr/>
        </p:nvCxnSpPr>
        <p:spPr>
          <a:xfrm>
            <a:off x="2227667" y="3186724"/>
            <a:ext cx="684797" cy="0"/>
          </a:xfrm>
          <a:prstGeom prst="straightConnector1">
            <a:avLst/>
          </a:prstGeom>
          <a:ln w="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a:extLst>
              <a:ext uri="{FF2B5EF4-FFF2-40B4-BE49-F238E27FC236}">
                <a16:creationId xmlns:a16="http://schemas.microsoft.com/office/drawing/2014/main" id="{6AF8C7E3-C42E-112A-2972-DBF3FCE2AFD9}"/>
              </a:ext>
            </a:extLst>
          </p:cNvPr>
          <p:cNvCxnSpPr>
            <a:cxnSpLocks/>
          </p:cNvCxnSpPr>
          <p:nvPr/>
        </p:nvCxnSpPr>
        <p:spPr>
          <a:xfrm flipV="1">
            <a:off x="4357319" y="3392660"/>
            <a:ext cx="423144" cy="9520"/>
          </a:xfrm>
          <a:prstGeom prst="straightConnector1">
            <a:avLst/>
          </a:prstGeom>
          <a:ln w="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sp>
        <p:nvSpPr>
          <p:cNvPr id="43" name="TextBox 42">
            <a:extLst>
              <a:ext uri="{FF2B5EF4-FFF2-40B4-BE49-F238E27FC236}">
                <a16:creationId xmlns:a16="http://schemas.microsoft.com/office/drawing/2014/main" id="{84D38855-A363-6F14-1E67-C7910D780979}"/>
              </a:ext>
            </a:extLst>
          </p:cNvPr>
          <p:cNvSpPr txBox="1"/>
          <p:nvPr/>
        </p:nvSpPr>
        <p:spPr>
          <a:xfrm>
            <a:off x="7080969" y="3833714"/>
            <a:ext cx="1536701" cy="246221"/>
          </a:xfrm>
          <a:prstGeom prst="rect">
            <a:avLst/>
          </a:prstGeom>
          <a:noFill/>
        </p:spPr>
        <p:txBody>
          <a:bodyPr wrap="square">
            <a:spAutoFit/>
          </a:bodyPr>
          <a:lstStyle/>
          <a:p>
            <a:pPr algn="ctr"/>
            <a:r>
              <a:rPr lang="en-US" sz="1000" dirty="0">
                <a:effectLst/>
              </a:rPr>
              <a:t>Database</a:t>
            </a:r>
            <a:endParaRPr lang="en-US" sz="1000" dirty="0"/>
          </a:p>
        </p:txBody>
      </p:sp>
      <p:cxnSp>
        <p:nvCxnSpPr>
          <p:cNvPr id="45" name="Straight Arrow Connector 44">
            <a:extLst>
              <a:ext uri="{FF2B5EF4-FFF2-40B4-BE49-F238E27FC236}">
                <a16:creationId xmlns:a16="http://schemas.microsoft.com/office/drawing/2014/main" id="{8FBF3AA8-F5CF-4C8A-3C3A-169249AAB82E}"/>
              </a:ext>
            </a:extLst>
          </p:cNvPr>
          <p:cNvCxnSpPr>
            <a:cxnSpLocks/>
          </p:cNvCxnSpPr>
          <p:nvPr/>
        </p:nvCxnSpPr>
        <p:spPr>
          <a:xfrm>
            <a:off x="6778337" y="3460793"/>
            <a:ext cx="545478" cy="0"/>
          </a:xfrm>
          <a:prstGeom prst="straightConnector1">
            <a:avLst/>
          </a:prstGeom>
          <a:ln w="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sp>
        <p:nvSpPr>
          <p:cNvPr id="49" name="TextBox 48">
            <a:extLst>
              <a:ext uri="{FF2B5EF4-FFF2-40B4-BE49-F238E27FC236}">
                <a16:creationId xmlns:a16="http://schemas.microsoft.com/office/drawing/2014/main" id="{EA524243-52CC-27C0-0904-72ECBD010D52}"/>
              </a:ext>
            </a:extLst>
          </p:cNvPr>
          <p:cNvSpPr txBox="1"/>
          <p:nvPr/>
        </p:nvSpPr>
        <p:spPr>
          <a:xfrm>
            <a:off x="4861396" y="3871959"/>
            <a:ext cx="1777974" cy="707886"/>
          </a:xfrm>
          <a:prstGeom prst="rect">
            <a:avLst/>
          </a:prstGeom>
          <a:noFill/>
        </p:spPr>
        <p:txBody>
          <a:bodyPr wrap="square">
            <a:spAutoFit/>
          </a:bodyPr>
          <a:lstStyle/>
          <a:p>
            <a:pPr algn="ctr"/>
            <a:r>
              <a:rPr lang="en-US" sz="1000" dirty="0">
                <a:effectLst/>
              </a:rPr>
              <a:t>Sentiment Analysis on the user comments and get the </a:t>
            </a:r>
            <a:r>
              <a:rPr lang="en-US" sz="1000" b="1" dirty="0">
                <a:effectLst/>
              </a:rPr>
              <a:t>positive/negative </a:t>
            </a:r>
            <a:br>
              <a:rPr lang="en-US" sz="1000" dirty="0">
                <a:effectLst/>
              </a:rPr>
            </a:br>
            <a:r>
              <a:rPr lang="en-US" sz="1000" dirty="0">
                <a:effectLst/>
              </a:rPr>
              <a:t>and </a:t>
            </a:r>
            <a:r>
              <a:rPr lang="en-US" sz="1000" b="1" dirty="0">
                <a:effectLst/>
              </a:rPr>
              <a:t>sentiment score</a:t>
            </a:r>
            <a:endParaRPr lang="en-US" sz="1000" b="1" dirty="0"/>
          </a:p>
        </p:txBody>
      </p:sp>
      <p:sp>
        <p:nvSpPr>
          <p:cNvPr id="59" name="Right Brace 58">
            <a:extLst>
              <a:ext uri="{FF2B5EF4-FFF2-40B4-BE49-F238E27FC236}">
                <a16:creationId xmlns:a16="http://schemas.microsoft.com/office/drawing/2014/main" id="{E52E2C70-A5E2-5C28-7C56-B51904E8E234}"/>
              </a:ext>
            </a:extLst>
          </p:cNvPr>
          <p:cNvSpPr/>
          <p:nvPr/>
        </p:nvSpPr>
        <p:spPr>
          <a:xfrm>
            <a:off x="4353193" y="2523807"/>
            <a:ext cx="327947" cy="1751566"/>
          </a:xfrm>
          <a:prstGeom prst="righ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cxnSp>
        <p:nvCxnSpPr>
          <p:cNvPr id="2070" name="Straight Arrow Connector 2069">
            <a:extLst>
              <a:ext uri="{FF2B5EF4-FFF2-40B4-BE49-F238E27FC236}">
                <a16:creationId xmlns:a16="http://schemas.microsoft.com/office/drawing/2014/main" id="{26580F03-2D68-1020-BD38-0EF9144E6210}"/>
              </a:ext>
            </a:extLst>
          </p:cNvPr>
          <p:cNvCxnSpPr>
            <a:cxnSpLocks/>
          </p:cNvCxnSpPr>
          <p:nvPr/>
        </p:nvCxnSpPr>
        <p:spPr>
          <a:xfrm flipV="1">
            <a:off x="8224194" y="3491956"/>
            <a:ext cx="847387" cy="9131"/>
          </a:xfrm>
          <a:prstGeom prst="straightConnector1">
            <a:avLst/>
          </a:prstGeom>
          <a:ln w="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sp>
        <p:nvSpPr>
          <p:cNvPr id="2078" name="TextBox 2077">
            <a:extLst>
              <a:ext uri="{FF2B5EF4-FFF2-40B4-BE49-F238E27FC236}">
                <a16:creationId xmlns:a16="http://schemas.microsoft.com/office/drawing/2014/main" id="{10018371-1F67-C62C-F0A1-0079B4C1294F}"/>
              </a:ext>
            </a:extLst>
          </p:cNvPr>
          <p:cNvSpPr txBox="1"/>
          <p:nvPr/>
        </p:nvSpPr>
        <p:spPr>
          <a:xfrm>
            <a:off x="4161685" y="5636436"/>
            <a:ext cx="3873605" cy="307777"/>
          </a:xfrm>
          <a:prstGeom prst="rect">
            <a:avLst/>
          </a:prstGeom>
          <a:noFill/>
        </p:spPr>
        <p:txBody>
          <a:bodyPr wrap="square">
            <a:spAutoFit/>
          </a:bodyPr>
          <a:lstStyle/>
          <a:p>
            <a:r>
              <a:rPr lang="en-US" sz="1400" dirty="0">
                <a:latin typeface="Cambria" panose="02040503050406030204" pitchFamily="18" charset="0"/>
                <a:cs typeface="Calibri" panose="020F0502020204030204" pitchFamily="34" charset="0"/>
              </a:rPr>
              <a:t>Fig: </a:t>
            </a:r>
            <a:r>
              <a:rPr lang="en-US" sz="1400" b="1" i="0" dirty="0">
                <a:effectLst/>
                <a:latin typeface="Cambria" panose="02040503050406030204" pitchFamily="18" charset="0"/>
              </a:rPr>
              <a:t>WanderSphere Application</a:t>
            </a:r>
            <a:r>
              <a:rPr lang="en-US" sz="1400" b="1" dirty="0">
                <a:latin typeface="Cambria" panose="02040503050406030204" pitchFamily="18" charset="0"/>
                <a:cs typeface="Calibri" panose="020F0502020204030204" pitchFamily="34" charset="0"/>
              </a:rPr>
              <a:t> Framework</a:t>
            </a:r>
            <a:endParaRPr lang="en-US" sz="1400" b="1" dirty="0"/>
          </a:p>
        </p:txBody>
      </p:sp>
      <p:pic>
        <p:nvPicPr>
          <p:cNvPr id="2" name="Picture 2">
            <a:extLst>
              <a:ext uri="{FF2B5EF4-FFF2-40B4-BE49-F238E27FC236}">
                <a16:creationId xmlns:a16="http://schemas.microsoft.com/office/drawing/2014/main" id="{055C82E5-DB40-AB1B-FE13-24F824AE57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1396" y="2861458"/>
            <a:ext cx="1916941" cy="9584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B20CC79-42A8-3A2B-D8EB-F6DAE5BCC754}"/>
              </a:ext>
            </a:extLst>
          </p:cNvPr>
          <p:cNvPicPr>
            <a:picLocks noChangeAspect="1"/>
          </p:cNvPicPr>
          <p:nvPr/>
        </p:nvPicPr>
        <p:blipFill>
          <a:blip r:embed="rId8"/>
          <a:stretch>
            <a:fillRect/>
          </a:stretch>
        </p:blipFill>
        <p:spPr>
          <a:xfrm>
            <a:off x="7353615" y="3091499"/>
            <a:ext cx="1132702" cy="822123"/>
          </a:xfrm>
          <a:prstGeom prst="rect">
            <a:avLst/>
          </a:prstGeom>
        </p:spPr>
      </p:pic>
      <p:sp>
        <p:nvSpPr>
          <p:cNvPr id="13" name="TextBox 12">
            <a:extLst>
              <a:ext uri="{FF2B5EF4-FFF2-40B4-BE49-F238E27FC236}">
                <a16:creationId xmlns:a16="http://schemas.microsoft.com/office/drawing/2014/main" id="{B5C5BDE4-AAD3-A6EC-3746-46A9A6659E1A}"/>
              </a:ext>
            </a:extLst>
          </p:cNvPr>
          <p:cNvSpPr txBox="1"/>
          <p:nvPr/>
        </p:nvSpPr>
        <p:spPr>
          <a:xfrm>
            <a:off x="9117301" y="3426725"/>
            <a:ext cx="2919370" cy="246221"/>
          </a:xfrm>
          <a:prstGeom prst="rect">
            <a:avLst/>
          </a:prstGeom>
          <a:noFill/>
        </p:spPr>
        <p:txBody>
          <a:bodyPr wrap="square">
            <a:spAutoFit/>
          </a:bodyPr>
          <a:lstStyle/>
          <a:p>
            <a:pPr algn="ctr"/>
            <a:r>
              <a:rPr lang="en-US" sz="1000" dirty="0">
                <a:effectLst/>
              </a:rPr>
              <a:t>Result Window with checkbox to add into Itinerary</a:t>
            </a:r>
            <a:endParaRPr lang="en-US" sz="1000" dirty="0"/>
          </a:p>
        </p:txBody>
      </p:sp>
      <p:pic>
        <p:nvPicPr>
          <p:cNvPr id="15" name="Picture 14">
            <a:extLst>
              <a:ext uri="{FF2B5EF4-FFF2-40B4-BE49-F238E27FC236}">
                <a16:creationId xmlns:a16="http://schemas.microsoft.com/office/drawing/2014/main" id="{00C9A002-DCDE-9E9D-9834-9B4A02466CB0}"/>
              </a:ext>
            </a:extLst>
          </p:cNvPr>
          <p:cNvPicPr>
            <a:picLocks noChangeAspect="1"/>
          </p:cNvPicPr>
          <p:nvPr/>
        </p:nvPicPr>
        <p:blipFill>
          <a:blip r:embed="rId9"/>
          <a:stretch>
            <a:fillRect/>
          </a:stretch>
        </p:blipFill>
        <p:spPr>
          <a:xfrm>
            <a:off x="9154793" y="3722098"/>
            <a:ext cx="2705708" cy="1597690"/>
          </a:xfrm>
          <a:prstGeom prst="rect">
            <a:avLst/>
          </a:prstGeom>
        </p:spPr>
      </p:pic>
      <p:sp>
        <p:nvSpPr>
          <p:cNvPr id="28" name="TextBox 27">
            <a:extLst>
              <a:ext uri="{FF2B5EF4-FFF2-40B4-BE49-F238E27FC236}">
                <a16:creationId xmlns:a16="http://schemas.microsoft.com/office/drawing/2014/main" id="{59F34F6E-9C4A-5228-2654-1EF8AB920030}"/>
              </a:ext>
            </a:extLst>
          </p:cNvPr>
          <p:cNvSpPr txBox="1"/>
          <p:nvPr/>
        </p:nvSpPr>
        <p:spPr>
          <a:xfrm>
            <a:off x="9528782" y="5401893"/>
            <a:ext cx="2170004" cy="246221"/>
          </a:xfrm>
          <a:prstGeom prst="rect">
            <a:avLst/>
          </a:prstGeom>
          <a:noFill/>
        </p:spPr>
        <p:txBody>
          <a:bodyPr wrap="square">
            <a:spAutoFit/>
          </a:bodyPr>
          <a:lstStyle/>
          <a:p>
            <a:pPr algn="ctr"/>
            <a:r>
              <a:rPr lang="en-US" sz="1000" dirty="0">
                <a:effectLst/>
              </a:rPr>
              <a:t>Google Map API to generate the Map</a:t>
            </a:r>
            <a:endParaRPr lang="en-US" sz="1000" dirty="0"/>
          </a:p>
        </p:txBody>
      </p:sp>
      <p:pic>
        <p:nvPicPr>
          <p:cNvPr id="8" name="Picture 7">
            <a:extLst>
              <a:ext uri="{FF2B5EF4-FFF2-40B4-BE49-F238E27FC236}">
                <a16:creationId xmlns:a16="http://schemas.microsoft.com/office/drawing/2014/main" id="{8D7A0CF0-33C1-40DE-EBF5-ED5849282AEC}"/>
              </a:ext>
            </a:extLst>
          </p:cNvPr>
          <p:cNvPicPr>
            <a:picLocks noChangeAspect="1"/>
          </p:cNvPicPr>
          <p:nvPr/>
        </p:nvPicPr>
        <p:blipFill>
          <a:blip r:embed="rId10"/>
          <a:stretch>
            <a:fillRect/>
          </a:stretch>
        </p:blipFill>
        <p:spPr>
          <a:xfrm>
            <a:off x="9136047" y="1495372"/>
            <a:ext cx="2743200" cy="1879104"/>
          </a:xfrm>
          <a:prstGeom prst="rect">
            <a:avLst/>
          </a:prstGeom>
        </p:spPr>
      </p:pic>
      <p:cxnSp>
        <p:nvCxnSpPr>
          <p:cNvPr id="18" name="Straight Arrow Connector 17">
            <a:extLst>
              <a:ext uri="{FF2B5EF4-FFF2-40B4-BE49-F238E27FC236}">
                <a16:creationId xmlns:a16="http://schemas.microsoft.com/office/drawing/2014/main" id="{A0A69A45-7343-49C8-6091-6DBDBA5F4A05}"/>
              </a:ext>
            </a:extLst>
          </p:cNvPr>
          <p:cNvCxnSpPr>
            <a:cxnSpLocks/>
          </p:cNvCxnSpPr>
          <p:nvPr/>
        </p:nvCxnSpPr>
        <p:spPr>
          <a:xfrm>
            <a:off x="10507647" y="3091126"/>
            <a:ext cx="0" cy="443053"/>
          </a:xfrm>
          <a:prstGeom prst="straightConnector1">
            <a:avLst/>
          </a:prstGeom>
          <a:ln w="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sp>
        <p:nvSpPr>
          <p:cNvPr id="32" name="TextBox 31">
            <a:extLst>
              <a:ext uri="{FF2B5EF4-FFF2-40B4-BE49-F238E27FC236}">
                <a16:creationId xmlns:a16="http://schemas.microsoft.com/office/drawing/2014/main" id="{D884AF8C-B7E6-9793-6541-4DB65E253959}"/>
              </a:ext>
            </a:extLst>
          </p:cNvPr>
          <p:cNvSpPr txBox="1"/>
          <p:nvPr/>
        </p:nvSpPr>
        <p:spPr>
          <a:xfrm>
            <a:off x="8617670" y="1251515"/>
            <a:ext cx="3658142" cy="246221"/>
          </a:xfrm>
          <a:prstGeom prst="rect">
            <a:avLst/>
          </a:prstGeom>
          <a:noFill/>
        </p:spPr>
        <p:txBody>
          <a:bodyPr wrap="square">
            <a:spAutoFit/>
          </a:bodyPr>
          <a:lstStyle/>
          <a:p>
            <a:pPr algn="ctr"/>
            <a:r>
              <a:rPr lang="en-US" sz="1000" dirty="0">
                <a:effectLst/>
              </a:rPr>
              <a:t>Display top 10 Places with Image, Location Map Link and Checkbox </a:t>
            </a:r>
            <a:endParaRPr lang="en-US" sz="1000" dirty="0"/>
          </a:p>
        </p:txBody>
      </p:sp>
    </p:spTree>
    <p:extLst>
      <p:ext uri="{BB962C8B-B14F-4D97-AF65-F5344CB8AC3E}">
        <p14:creationId xmlns:p14="http://schemas.microsoft.com/office/powerpoint/2010/main" val="465147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9800E-105B-2EE6-AE5F-7FF48F3C33C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30FAF1-0BB5-319A-D1A4-4A285A25EF77}"/>
              </a:ext>
            </a:extLst>
          </p:cNvPr>
          <p:cNvSpPr>
            <a:spLocks noGrp="1"/>
          </p:cNvSpPr>
          <p:nvPr>
            <p:ph type="sldNum" sz="quarter" idx="12"/>
          </p:nvPr>
        </p:nvSpPr>
        <p:spPr/>
        <p:txBody>
          <a:bodyPr/>
          <a:lstStyle/>
          <a:p>
            <a:fld id="{4267CD5E-26CF-4249-8540-BB1D07FD4227}" type="slidenum">
              <a:rPr lang="en-US" smtClean="0"/>
              <a:t>6</a:t>
            </a:fld>
            <a:endParaRPr lang="en-US" dirty="0"/>
          </a:p>
        </p:txBody>
      </p:sp>
      <p:sp>
        <p:nvSpPr>
          <p:cNvPr id="6" name="Title 3">
            <a:extLst>
              <a:ext uri="{FF2B5EF4-FFF2-40B4-BE49-F238E27FC236}">
                <a16:creationId xmlns:a16="http://schemas.microsoft.com/office/drawing/2014/main" id="{9A761688-2924-0BD3-E700-9914C2FA1DD1}"/>
              </a:ext>
            </a:extLst>
          </p:cNvPr>
          <p:cNvSpPr>
            <a:spLocks noGrp="1"/>
          </p:cNvSpPr>
          <p:nvPr>
            <p:ph type="title"/>
          </p:nvPr>
        </p:nvSpPr>
        <p:spPr>
          <a:xfrm>
            <a:off x="0" y="120911"/>
            <a:ext cx="12191999" cy="644580"/>
          </a:xfrm>
        </p:spPr>
        <p:txBody>
          <a:bodyPr vert="horz" lIns="91440" tIns="45720" rIns="91440" bIns="45720" rtlCol="0" anchor="t">
            <a:normAutofit/>
          </a:bodyPr>
          <a:lstStyle/>
          <a:p>
            <a:pPr algn="ctr" defTabSz="914400">
              <a:lnSpc>
                <a:spcPct val="100000"/>
              </a:lnSpc>
              <a:spcBef>
                <a:spcPts val="0"/>
              </a:spcBef>
              <a:tabLst>
                <a:tab pos="1168400" algn="l"/>
              </a:tabLst>
            </a:pPr>
            <a:r>
              <a:rPr lang="en-US" sz="2800" dirty="0">
                <a:solidFill>
                  <a:schemeClr val="tx1">
                    <a:lumMod val="50000"/>
                  </a:schemeClr>
                </a:solidFill>
                <a:latin typeface="Cambria" panose="02040503050406030204" pitchFamily="18" charset="0"/>
                <a:cs typeface="Calibri" panose="020F0502020204030204" pitchFamily="34" charset="0"/>
                <a:sym typeface="Trade Gothic LT Std"/>
              </a:rPr>
              <a:t>Project Work</a:t>
            </a:r>
          </a:p>
        </p:txBody>
      </p:sp>
      <p:sp>
        <p:nvSpPr>
          <p:cNvPr id="9" name="Title 3">
            <a:extLst>
              <a:ext uri="{FF2B5EF4-FFF2-40B4-BE49-F238E27FC236}">
                <a16:creationId xmlns:a16="http://schemas.microsoft.com/office/drawing/2014/main" id="{EA698902-8AA8-EFE7-2241-32FA9C6FB165}"/>
              </a:ext>
            </a:extLst>
          </p:cNvPr>
          <p:cNvSpPr txBox="1">
            <a:spLocks/>
          </p:cNvSpPr>
          <p:nvPr/>
        </p:nvSpPr>
        <p:spPr>
          <a:xfrm>
            <a:off x="0" y="797521"/>
            <a:ext cx="12188952" cy="365224"/>
          </a:xfrm>
          <a:prstGeom prst="rect">
            <a:avLst/>
          </a:prstGeom>
          <a:solidFill>
            <a:schemeClr val="accent1"/>
          </a:solidFill>
        </p:spPr>
        <p:txBody>
          <a:bodyPr vert="horz" lIns="91440" tIns="45720" rIns="91440" bIns="45720" rtlCol="0" anchor="ctr">
            <a:normAutofit fontScale="900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lgn="ctr"/>
            <a:r>
              <a:rPr lang="en-US" sz="2200" dirty="0">
                <a:solidFill>
                  <a:schemeClr val="bg1"/>
                </a:solidFill>
                <a:latin typeface="Cambria" panose="02040503050406030204" pitchFamily="18" charset="0"/>
                <a:cs typeface="Calibri" panose="020F0502020204030204" pitchFamily="34" charset="0"/>
              </a:rPr>
              <a:t>Application GUI</a:t>
            </a:r>
          </a:p>
        </p:txBody>
      </p:sp>
      <p:sp>
        <p:nvSpPr>
          <p:cNvPr id="2078" name="TextBox 2077">
            <a:extLst>
              <a:ext uri="{FF2B5EF4-FFF2-40B4-BE49-F238E27FC236}">
                <a16:creationId xmlns:a16="http://schemas.microsoft.com/office/drawing/2014/main" id="{A8E5C22D-98B6-603C-69DF-EB651A78EC98}"/>
              </a:ext>
            </a:extLst>
          </p:cNvPr>
          <p:cNvSpPr txBox="1"/>
          <p:nvPr/>
        </p:nvSpPr>
        <p:spPr>
          <a:xfrm>
            <a:off x="3261359" y="5799749"/>
            <a:ext cx="6035041" cy="307777"/>
          </a:xfrm>
          <a:prstGeom prst="rect">
            <a:avLst/>
          </a:prstGeom>
          <a:noFill/>
        </p:spPr>
        <p:txBody>
          <a:bodyPr wrap="square">
            <a:spAutoFit/>
          </a:bodyPr>
          <a:lstStyle/>
          <a:p>
            <a:r>
              <a:rPr lang="en-US" sz="1400" b="1" dirty="0">
                <a:latin typeface="Cambria" panose="02040503050406030204" pitchFamily="18" charset="0"/>
                <a:cs typeface="Calibri" panose="020F0502020204030204" pitchFamily="34" charset="0"/>
              </a:rPr>
              <a:t>Fig: </a:t>
            </a:r>
            <a:r>
              <a:rPr lang="en-US" sz="1400" b="1" i="0" dirty="0">
                <a:effectLst/>
                <a:latin typeface="Cambria" panose="02040503050406030204" pitchFamily="18" charset="0"/>
              </a:rPr>
              <a:t>WanderSphere AI Tour Geoguide First User Interface </a:t>
            </a:r>
            <a:r>
              <a:rPr lang="en-US" sz="1400" b="1" dirty="0">
                <a:latin typeface="Cambria" panose="02040503050406030204" pitchFamily="18" charset="0"/>
                <a:cs typeface="Calibri" panose="020F0502020204030204" pitchFamily="34" charset="0"/>
              </a:rPr>
              <a:t>GUI Page</a:t>
            </a:r>
            <a:endParaRPr lang="en-US" sz="1400" b="1" dirty="0"/>
          </a:p>
        </p:txBody>
      </p:sp>
      <p:pic>
        <p:nvPicPr>
          <p:cNvPr id="7" name="Picture 6">
            <a:extLst>
              <a:ext uri="{FF2B5EF4-FFF2-40B4-BE49-F238E27FC236}">
                <a16:creationId xmlns:a16="http://schemas.microsoft.com/office/drawing/2014/main" id="{0CC52377-6B27-BA45-38A2-60880C5FADE1}"/>
              </a:ext>
            </a:extLst>
          </p:cNvPr>
          <p:cNvPicPr>
            <a:picLocks noChangeAspect="1"/>
          </p:cNvPicPr>
          <p:nvPr/>
        </p:nvPicPr>
        <p:blipFill>
          <a:blip r:embed="rId2"/>
          <a:stretch>
            <a:fillRect/>
          </a:stretch>
        </p:blipFill>
        <p:spPr>
          <a:xfrm>
            <a:off x="1915117" y="1436944"/>
            <a:ext cx="8361765" cy="4242495"/>
          </a:xfrm>
          <a:prstGeom prst="rect">
            <a:avLst/>
          </a:prstGeom>
        </p:spPr>
      </p:pic>
    </p:spTree>
    <p:extLst>
      <p:ext uri="{BB962C8B-B14F-4D97-AF65-F5344CB8AC3E}">
        <p14:creationId xmlns:p14="http://schemas.microsoft.com/office/powerpoint/2010/main" val="1583633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9A91B-6103-94A1-843A-E56BB0B2A45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4650ED-925D-20BB-2D85-D40557B9A1CD}"/>
              </a:ext>
            </a:extLst>
          </p:cNvPr>
          <p:cNvSpPr>
            <a:spLocks noGrp="1"/>
          </p:cNvSpPr>
          <p:nvPr>
            <p:ph type="sldNum" sz="quarter" idx="12"/>
          </p:nvPr>
        </p:nvSpPr>
        <p:spPr/>
        <p:txBody>
          <a:bodyPr/>
          <a:lstStyle/>
          <a:p>
            <a:fld id="{4267CD5E-26CF-4249-8540-BB1D07FD4227}" type="slidenum">
              <a:rPr lang="en-US" smtClean="0"/>
              <a:t>7</a:t>
            </a:fld>
            <a:endParaRPr lang="en-US" dirty="0"/>
          </a:p>
        </p:txBody>
      </p:sp>
      <p:sp>
        <p:nvSpPr>
          <p:cNvPr id="6" name="Title 3">
            <a:extLst>
              <a:ext uri="{FF2B5EF4-FFF2-40B4-BE49-F238E27FC236}">
                <a16:creationId xmlns:a16="http://schemas.microsoft.com/office/drawing/2014/main" id="{E535653D-2121-DA34-4CAE-98FFA6BF8F3D}"/>
              </a:ext>
            </a:extLst>
          </p:cNvPr>
          <p:cNvSpPr>
            <a:spLocks noGrp="1"/>
          </p:cNvSpPr>
          <p:nvPr>
            <p:ph type="title"/>
          </p:nvPr>
        </p:nvSpPr>
        <p:spPr>
          <a:xfrm>
            <a:off x="0" y="120911"/>
            <a:ext cx="12191999" cy="644580"/>
          </a:xfrm>
        </p:spPr>
        <p:txBody>
          <a:bodyPr vert="horz" lIns="91440" tIns="45720" rIns="91440" bIns="45720" rtlCol="0" anchor="t">
            <a:normAutofit/>
          </a:bodyPr>
          <a:lstStyle/>
          <a:p>
            <a:pPr algn="ctr" defTabSz="914400">
              <a:lnSpc>
                <a:spcPct val="100000"/>
              </a:lnSpc>
              <a:spcBef>
                <a:spcPts val="0"/>
              </a:spcBef>
              <a:tabLst>
                <a:tab pos="1168400" algn="l"/>
              </a:tabLst>
            </a:pPr>
            <a:r>
              <a:rPr lang="en-US" sz="2800" dirty="0">
                <a:solidFill>
                  <a:schemeClr val="tx1">
                    <a:lumMod val="50000"/>
                  </a:schemeClr>
                </a:solidFill>
                <a:latin typeface="Cambria" panose="02040503050406030204" pitchFamily="18" charset="0"/>
                <a:cs typeface="Calibri" panose="020F0502020204030204" pitchFamily="34" charset="0"/>
                <a:sym typeface="Trade Gothic LT Std"/>
              </a:rPr>
              <a:t>Project Work</a:t>
            </a:r>
          </a:p>
        </p:txBody>
      </p:sp>
      <p:sp>
        <p:nvSpPr>
          <p:cNvPr id="9" name="Title 3">
            <a:extLst>
              <a:ext uri="{FF2B5EF4-FFF2-40B4-BE49-F238E27FC236}">
                <a16:creationId xmlns:a16="http://schemas.microsoft.com/office/drawing/2014/main" id="{5B6E8C7B-CBCF-CF1C-1FD1-7B99BF9083D2}"/>
              </a:ext>
            </a:extLst>
          </p:cNvPr>
          <p:cNvSpPr txBox="1">
            <a:spLocks/>
          </p:cNvSpPr>
          <p:nvPr/>
        </p:nvSpPr>
        <p:spPr>
          <a:xfrm>
            <a:off x="0" y="797521"/>
            <a:ext cx="12188952" cy="365224"/>
          </a:xfrm>
          <a:prstGeom prst="rect">
            <a:avLst/>
          </a:prstGeom>
          <a:solidFill>
            <a:schemeClr val="accent1"/>
          </a:solidFill>
        </p:spPr>
        <p:txBody>
          <a:bodyPr vert="horz" lIns="91440" tIns="45720" rIns="91440" bIns="45720" rtlCol="0" anchor="ctr">
            <a:normAutofit fontScale="900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lgn="ctr"/>
            <a:r>
              <a:rPr lang="en-US" sz="2200" dirty="0">
                <a:solidFill>
                  <a:schemeClr val="bg1"/>
                </a:solidFill>
                <a:latin typeface="Cambria" panose="02040503050406030204" pitchFamily="18" charset="0"/>
                <a:cs typeface="Calibri" panose="020F0502020204030204" pitchFamily="34" charset="0"/>
              </a:rPr>
              <a:t>Application GUI</a:t>
            </a:r>
          </a:p>
        </p:txBody>
      </p:sp>
      <p:sp>
        <p:nvSpPr>
          <p:cNvPr id="2078" name="TextBox 2077">
            <a:extLst>
              <a:ext uri="{FF2B5EF4-FFF2-40B4-BE49-F238E27FC236}">
                <a16:creationId xmlns:a16="http://schemas.microsoft.com/office/drawing/2014/main" id="{625F0F11-9055-1D4F-DE06-BD631F5C5CDD}"/>
              </a:ext>
            </a:extLst>
          </p:cNvPr>
          <p:cNvSpPr txBox="1"/>
          <p:nvPr/>
        </p:nvSpPr>
        <p:spPr>
          <a:xfrm>
            <a:off x="3261359" y="5799749"/>
            <a:ext cx="6035041" cy="307777"/>
          </a:xfrm>
          <a:prstGeom prst="rect">
            <a:avLst/>
          </a:prstGeom>
          <a:noFill/>
        </p:spPr>
        <p:txBody>
          <a:bodyPr wrap="square">
            <a:spAutoFit/>
          </a:bodyPr>
          <a:lstStyle/>
          <a:p>
            <a:r>
              <a:rPr lang="en-US" sz="1400" b="1" dirty="0">
                <a:latin typeface="Cambria" panose="02040503050406030204" pitchFamily="18" charset="0"/>
                <a:cs typeface="Calibri" panose="020F0502020204030204" pitchFamily="34" charset="0"/>
              </a:rPr>
              <a:t>Fig: </a:t>
            </a:r>
            <a:r>
              <a:rPr lang="en-US" sz="1400" b="1" i="0" dirty="0">
                <a:effectLst/>
                <a:latin typeface="Cambria" panose="02040503050406030204" pitchFamily="18" charset="0"/>
              </a:rPr>
              <a:t>WanderSphere AI Tour Geoguide Main User Interface </a:t>
            </a:r>
            <a:r>
              <a:rPr lang="en-US" sz="1400" b="1" dirty="0">
                <a:latin typeface="Cambria" panose="02040503050406030204" pitchFamily="18" charset="0"/>
                <a:cs typeface="Calibri" panose="020F0502020204030204" pitchFamily="34" charset="0"/>
              </a:rPr>
              <a:t>GUI Page</a:t>
            </a:r>
            <a:endParaRPr lang="en-US" sz="1400" b="1" dirty="0"/>
          </a:p>
        </p:txBody>
      </p:sp>
      <p:pic>
        <p:nvPicPr>
          <p:cNvPr id="2" name="Picture 1">
            <a:extLst>
              <a:ext uri="{FF2B5EF4-FFF2-40B4-BE49-F238E27FC236}">
                <a16:creationId xmlns:a16="http://schemas.microsoft.com/office/drawing/2014/main" id="{C4FD255E-5220-F335-9232-ADE7683B82E7}"/>
              </a:ext>
            </a:extLst>
          </p:cNvPr>
          <p:cNvPicPr>
            <a:picLocks noChangeAspect="1"/>
          </p:cNvPicPr>
          <p:nvPr/>
        </p:nvPicPr>
        <p:blipFill>
          <a:blip r:embed="rId2"/>
          <a:stretch>
            <a:fillRect/>
          </a:stretch>
        </p:blipFill>
        <p:spPr>
          <a:xfrm>
            <a:off x="2098040" y="1324226"/>
            <a:ext cx="7772400" cy="4475523"/>
          </a:xfrm>
          <a:prstGeom prst="rect">
            <a:avLst/>
          </a:prstGeom>
        </p:spPr>
      </p:pic>
    </p:spTree>
    <p:extLst>
      <p:ext uri="{BB962C8B-B14F-4D97-AF65-F5344CB8AC3E}">
        <p14:creationId xmlns:p14="http://schemas.microsoft.com/office/powerpoint/2010/main" val="2589994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86CA5-9A78-94BB-AF7E-59C626486F6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5BB489-1BB5-B416-89BB-FE85BF94D375}"/>
              </a:ext>
            </a:extLst>
          </p:cNvPr>
          <p:cNvSpPr>
            <a:spLocks noGrp="1"/>
          </p:cNvSpPr>
          <p:nvPr>
            <p:ph type="sldNum" sz="quarter" idx="12"/>
          </p:nvPr>
        </p:nvSpPr>
        <p:spPr/>
        <p:txBody>
          <a:bodyPr/>
          <a:lstStyle/>
          <a:p>
            <a:fld id="{4267CD5E-26CF-4249-8540-BB1D07FD4227}" type="slidenum">
              <a:rPr lang="en-US" smtClean="0"/>
              <a:t>8</a:t>
            </a:fld>
            <a:endParaRPr lang="en-US" dirty="0"/>
          </a:p>
        </p:txBody>
      </p:sp>
      <p:sp>
        <p:nvSpPr>
          <p:cNvPr id="6" name="Title 3">
            <a:extLst>
              <a:ext uri="{FF2B5EF4-FFF2-40B4-BE49-F238E27FC236}">
                <a16:creationId xmlns:a16="http://schemas.microsoft.com/office/drawing/2014/main" id="{34043C32-1535-B62D-5CC2-C60C13B9395D}"/>
              </a:ext>
            </a:extLst>
          </p:cNvPr>
          <p:cNvSpPr>
            <a:spLocks noGrp="1"/>
          </p:cNvSpPr>
          <p:nvPr>
            <p:ph type="title"/>
          </p:nvPr>
        </p:nvSpPr>
        <p:spPr>
          <a:xfrm>
            <a:off x="0" y="120911"/>
            <a:ext cx="12191999" cy="644580"/>
          </a:xfrm>
        </p:spPr>
        <p:txBody>
          <a:bodyPr vert="horz" lIns="91440" tIns="45720" rIns="91440" bIns="45720" rtlCol="0" anchor="t">
            <a:normAutofit/>
          </a:bodyPr>
          <a:lstStyle/>
          <a:p>
            <a:pPr algn="ctr" defTabSz="914400">
              <a:lnSpc>
                <a:spcPct val="100000"/>
              </a:lnSpc>
              <a:spcBef>
                <a:spcPts val="0"/>
              </a:spcBef>
              <a:tabLst>
                <a:tab pos="1168400" algn="l"/>
              </a:tabLst>
            </a:pPr>
            <a:r>
              <a:rPr lang="en-US" sz="2800" dirty="0">
                <a:solidFill>
                  <a:schemeClr val="tx1">
                    <a:lumMod val="50000"/>
                  </a:schemeClr>
                </a:solidFill>
                <a:latin typeface="Cambria" panose="02040503050406030204" pitchFamily="18" charset="0"/>
                <a:cs typeface="Calibri" panose="020F0502020204030204" pitchFamily="34" charset="0"/>
                <a:sym typeface="Trade Gothic LT Std"/>
              </a:rPr>
              <a:t>Project Work</a:t>
            </a:r>
          </a:p>
        </p:txBody>
      </p:sp>
      <p:sp>
        <p:nvSpPr>
          <p:cNvPr id="9" name="Title 3">
            <a:extLst>
              <a:ext uri="{FF2B5EF4-FFF2-40B4-BE49-F238E27FC236}">
                <a16:creationId xmlns:a16="http://schemas.microsoft.com/office/drawing/2014/main" id="{8444D8E9-8F1A-3D30-3AE4-497617C89E70}"/>
              </a:ext>
            </a:extLst>
          </p:cNvPr>
          <p:cNvSpPr txBox="1">
            <a:spLocks/>
          </p:cNvSpPr>
          <p:nvPr/>
        </p:nvSpPr>
        <p:spPr>
          <a:xfrm>
            <a:off x="0" y="797521"/>
            <a:ext cx="12188952" cy="365224"/>
          </a:xfrm>
          <a:prstGeom prst="rect">
            <a:avLst/>
          </a:prstGeom>
          <a:solidFill>
            <a:schemeClr val="accent1"/>
          </a:solidFill>
        </p:spPr>
        <p:txBody>
          <a:bodyPr vert="horz" lIns="91440" tIns="45720" rIns="91440" bIns="45720" rtlCol="0" anchor="ctr">
            <a:normAutofit fontScale="900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lgn="ctr"/>
            <a:r>
              <a:rPr lang="en-US" sz="2200" dirty="0">
                <a:solidFill>
                  <a:schemeClr val="bg1"/>
                </a:solidFill>
                <a:latin typeface="Cambria" panose="02040503050406030204" pitchFamily="18" charset="0"/>
                <a:cs typeface="Calibri" panose="020F0502020204030204" pitchFamily="34" charset="0"/>
              </a:rPr>
              <a:t>Application GUI</a:t>
            </a:r>
          </a:p>
        </p:txBody>
      </p:sp>
      <p:sp>
        <p:nvSpPr>
          <p:cNvPr id="2078" name="TextBox 2077">
            <a:extLst>
              <a:ext uri="{FF2B5EF4-FFF2-40B4-BE49-F238E27FC236}">
                <a16:creationId xmlns:a16="http://schemas.microsoft.com/office/drawing/2014/main" id="{E6A1F66E-6BFF-6460-922D-31BC377135E7}"/>
              </a:ext>
            </a:extLst>
          </p:cNvPr>
          <p:cNvSpPr txBox="1"/>
          <p:nvPr/>
        </p:nvSpPr>
        <p:spPr>
          <a:xfrm>
            <a:off x="2513075" y="5948572"/>
            <a:ext cx="7677405" cy="307777"/>
          </a:xfrm>
          <a:prstGeom prst="rect">
            <a:avLst/>
          </a:prstGeom>
          <a:noFill/>
        </p:spPr>
        <p:txBody>
          <a:bodyPr wrap="square">
            <a:spAutoFit/>
          </a:bodyPr>
          <a:lstStyle/>
          <a:p>
            <a:r>
              <a:rPr lang="en-US" sz="1400" b="1" dirty="0">
                <a:latin typeface="Cambria" panose="02040503050406030204" pitchFamily="18" charset="0"/>
                <a:cs typeface="Calibri" panose="020F0502020204030204" pitchFamily="34" charset="0"/>
              </a:rPr>
              <a:t>Fig: </a:t>
            </a:r>
            <a:r>
              <a:rPr lang="en-US" sz="1400" b="1" i="0" dirty="0">
                <a:effectLst/>
                <a:latin typeface="Cambria" panose="02040503050406030204" pitchFamily="18" charset="0"/>
              </a:rPr>
              <a:t>WanderSphere AI Tour Geoguide First User Interface </a:t>
            </a:r>
            <a:r>
              <a:rPr lang="en-US" sz="1400" b="1" dirty="0">
                <a:latin typeface="Cambria" panose="02040503050406030204" pitchFamily="18" charset="0"/>
                <a:cs typeface="Calibri" panose="020F0502020204030204" pitchFamily="34" charset="0"/>
              </a:rPr>
              <a:t>GUI – Google Itinerary Map</a:t>
            </a:r>
            <a:endParaRPr lang="en-US" sz="1400" b="1" dirty="0"/>
          </a:p>
        </p:txBody>
      </p:sp>
      <p:pic>
        <p:nvPicPr>
          <p:cNvPr id="2" name="Picture 1">
            <a:extLst>
              <a:ext uri="{FF2B5EF4-FFF2-40B4-BE49-F238E27FC236}">
                <a16:creationId xmlns:a16="http://schemas.microsoft.com/office/drawing/2014/main" id="{8C333FB9-918D-D62A-E055-3C542B5F4223}"/>
              </a:ext>
            </a:extLst>
          </p:cNvPr>
          <p:cNvPicPr>
            <a:picLocks noChangeAspect="1"/>
          </p:cNvPicPr>
          <p:nvPr/>
        </p:nvPicPr>
        <p:blipFill>
          <a:blip r:embed="rId2"/>
          <a:stretch>
            <a:fillRect/>
          </a:stretch>
        </p:blipFill>
        <p:spPr>
          <a:xfrm>
            <a:off x="2208276" y="1293890"/>
            <a:ext cx="7772400" cy="4589514"/>
          </a:xfrm>
          <a:prstGeom prst="rect">
            <a:avLst/>
          </a:prstGeom>
        </p:spPr>
      </p:pic>
    </p:spTree>
    <p:extLst>
      <p:ext uri="{BB962C8B-B14F-4D97-AF65-F5344CB8AC3E}">
        <p14:creationId xmlns:p14="http://schemas.microsoft.com/office/powerpoint/2010/main" val="1805147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19C81-40AE-3049-29C6-6F8F8001CB1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9FA5AB-61CD-1765-A2A4-80429E9A8199}"/>
              </a:ext>
            </a:extLst>
          </p:cNvPr>
          <p:cNvSpPr>
            <a:spLocks noGrp="1"/>
          </p:cNvSpPr>
          <p:nvPr>
            <p:ph type="sldNum" sz="quarter" idx="12"/>
          </p:nvPr>
        </p:nvSpPr>
        <p:spPr/>
        <p:txBody>
          <a:bodyPr/>
          <a:lstStyle/>
          <a:p>
            <a:fld id="{4267CD5E-26CF-4249-8540-BB1D07FD4227}" type="slidenum">
              <a:rPr lang="en-US" smtClean="0"/>
              <a:t>9</a:t>
            </a:fld>
            <a:endParaRPr lang="en-US" dirty="0"/>
          </a:p>
        </p:txBody>
      </p:sp>
      <p:sp>
        <p:nvSpPr>
          <p:cNvPr id="6" name="Title 3">
            <a:extLst>
              <a:ext uri="{FF2B5EF4-FFF2-40B4-BE49-F238E27FC236}">
                <a16:creationId xmlns:a16="http://schemas.microsoft.com/office/drawing/2014/main" id="{EEC53CA2-98F1-CFA3-F6B4-B57A3CE5036F}"/>
              </a:ext>
            </a:extLst>
          </p:cNvPr>
          <p:cNvSpPr>
            <a:spLocks noGrp="1"/>
          </p:cNvSpPr>
          <p:nvPr>
            <p:ph type="title"/>
          </p:nvPr>
        </p:nvSpPr>
        <p:spPr>
          <a:xfrm>
            <a:off x="0" y="120911"/>
            <a:ext cx="12191999" cy="644580"/>
          </a:xfrm>
        </p:spPr>
        <p:txBody>
          <a:bodyPr vert="horz" lIns="91440" tIns="45720" rIns="91440" bIns="45720" rtlCol="0" anchor="t">
            <a:normAutofit/>
          </a:bodyPr>
          <a:lstStyle/>
          <a:p>
            <a:pPr algn="ctr" defTabSz="914400">
              <a:lnSpc>
                <a:spcPct val="100000"/>
              </a:lnSpc>
              <a:spcBef>
                <a:spcPts val="0"/>
              </a:spcBef>
              <a:tabLst>
                <a:tab pos="1168400" algn="l"/>
              </a:tabLst>
            </a:pPr>
            <a:r>
              <a:rPr lang="en-US" sz="2800" dirty="0">
                <a:solidFill>
                  <a:schemeClr val="tx1">
                    <a:lumMod val="50000"/>
                  </a:schemeClr>
                </a:solidFill>
                <a:latin typeface="Cambria" panose="02040503050406030204" pitchFamily="18" charset="0"/>
                <a:cs typeface="Calibri" panose="020F0502020204030204" pitchFamily="34" charset="0"/>
                <a:sym typeface="Trade Gothic LT Std"/>
              </a:rPr>
              <a:t>Project Work</a:t>
            </a:r>
          </a:p>
        </p:txBody>
      </p:sp>
      <p:sp>
        <p:nvSpPr>
          <p:cNvPr id="9" name="Title 3">
            <a:extLst>
              <a:ext uri="{FF2B5EF4-FFF2-40B4-BE49-F238E27FC236}">
                <a16:creationId xmlns:a16="http://schemas.microsoft.com/office/drawing/2014/main" id="{4B71A815-A0B1-B9C9-B6A3-666AC8BCED72}"/>
              </a:ext>
            </a:extLst>
          </p:cNvPr>
          <p:cNvSpPr txBox="1">
            <a:spLocks/>
          </p:cNvSpPr>
          <p:nvPr/>
        </p:nvSpPr>
        <p:spPr>
          <a:xfrm>
            <a:off x="0" y="797521"/>
            <a:ext cx="12188952" cy="365224"/>
          </a:xfrm>
          <a:prstGeom prst="rect">
            <a:avLst/>
          </a:prstGeom>
          <a:solidFill>
            <a:schemeClr val="accent1"/>
          </a:solidFill>
        </p:spPr>
        <p:txBody>
          <a:bodyPr vert="horz" lIns="91440" tIns="45720" rIns="91440" bIns="45720" rtlCol="0" anchor="ctr">
            <a:normAutofit fontScale="900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lgn="ctr"/>
            <a:r>
              <a:rPr lang="en-US" sz="2200" dirty="0">
                <a:solidFill>
                  <a:schemeClr val="bg1"/>
                </a:solidFill>
                <a:latin typeface="Cambria" panose="02040503050406030204" pitchFamily="18" charset="0"/>
                <a:cs typeface="Calibri" panose="020F0502020204030204" pitchFamily="34" charset="0"/>
              </a:rPr>
              <a:t>Application GUI</a:t>
            </a:r>
          </a:p>
        </p:txBody>
      </p:sp>
      <p:sp>
        <p:nvSpPr>
          <p:cNvPr id="2078" name="TextBox 2077">
            <a:extLst>
              <a:ext uri="{FF2B5EF4-FFF2-40B4-BE49-F238E27FC236}">
                <a16:creationId xmlns:a16="http://schemas.microsoft.com/office/drawing/2014/main" id="{B7B6C20C-9D38-635F-8210-5D6934C9DBF8}"/>
              </a:ext>
            </a:extLst>
          </p:cNvPr>
          <p:cNvSpPr txBox="1"/>
          <p:nvPr/>
        </p:nvSpPr>
        <p:spPr>
          <a:xfrm>
            <a:off x="2883306" y="5906590"/>
            <a:ext cx="6610232" cy="307777"/>
          </a:xfrm>
          <a:prstGeom prst="rect">
            <a:avLst/>
          </a:prstGeom>
          <a:noFill/>
        </p:spPr>
        <p:txBody>
          <a:bodyPr wrap="square">
            <a:spAutoFit/>
          </a:bodyPr>
          <a:lstStyle/>
          <a:p>
            <a:r>
              <a:rPr lang="en-US" sz="1400" b="1" dirty="0">
                <a:latin typeface="Cambria" panose="02040503050406030204" pitchFamily="18" charset="0"/>
                <a:cs typeface="Calibri" panose="020F0502020204030204" pitchFamily="34" charset="0"/>
              </a:rPr>
              <a:t>Fig: </a:t>
            </a:r>
            <a:r>
              <a:rPr lang="en-US" sz="1400" b="1" i="0" dirty="0">
                <a:effectLst/>
                <a:latin typeface="Cambria" panose="02040503050406030204" pitchFamily="18" charset="0"/>
              </a:rPr>
              <a:t>WanderSphere AI Tour Geoguide First User Interface </a:t>
            </a:r>
            <a:r>
              <a:rPr lang="en-US" sz="1400" b="1" dirty="0">
                <a:latin typeface="Cambria" panose="02040503050406030204" pitchFamily="18" charset="0"/>
                <a:cs typeface="Calibri" panose="020F0502020204030204" pitchFamily="34" charset="0"/>
              </a:rPr>
              <a:t>GUI Result Window</a:t>
            </a:r>
            <a:endParaRPr lang="en-US" sz="1400" b="1" dirty="0"/>
          </a:p>
        </p:txBody>
      </p:sp>
      <p:pic>
        <p:nvPicPr>
          <p:cNvPr id="3" name="Picture 2">
            <a:extLst>
              <a:ext uri="{FF2B5EF4-FFF2-40B4-BE49-F238E27FC236}">
                <a16:creationId xmlns:a16="http://schemas.microsoft.com/office/drawing/2014/main" id="{2EFBAF8D-4682-0370-3810-02C394AA33C6}"/>
              </a:ext>
            </a:extLst>
          </p:cNvPr>
          <p:cNvPicPr>
            <a:picLocks noChangeAspect="1"/>
          </p:cNvPicPr>
          <p:nvPr/>
        </p:nvPicPr>
        <p:blipFill>
          <a:blip r:embed="rId2"/>
          <a:stretch>
            <a:fillRect/>
          </a:stretch>
        </p:blipFill>
        <p:spPr>
          <a:xfrm>
            <a:off x="2790884" y="1256959"/>
            <a:ext cx="6795076" cy="4654657"/>
          </a:xfrm>
          <a:prstGeom prst="rect">
            <a:avLst/>
          </a:prstGeom>
        </p:spPr>
      </p:pic>
    </p:spTree>
    <p:extLst>
      <p:ext uri="{BB962C8B-B14F-4D97-AF65-F5344CB8AC3E}">
        <p14:creationId xmlns:p14="http://schemas.microsoft.com/office/powerpoint/2010/main" val="2235474997"/>
      </p:ext>
    </p:extLst>
  </p:cSld>
  <p:clrMapOvr>
    <a:masterClrMapping/>
  </p:clrMapOvr>
</p:sld>
</file>

<file path=ppt/theme/theme1.xml><?xml version="1.0" encoding="utf-8"?>
<a:theme xmlns:a="http://schemas.openxmlformats.org/drawingml/2006/main"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2F5CD487DC4ED41B8412010B6AFA7BC" ma:contentTypeVersion="2" ma:contentTypeDescription="Create a new document." ma:contentTypeScope="" ma:versionID="51468041dbc5bc1cc882fb2f6bb11cac">
  <xsd:schema xmlns:xsd="http://www.w3.org/2001/XMLSchema" xmlns:xs="http://www.w3.org/2001/XMLSchema" xmlns:p="http://schemas.microsoft.com/office/2006/metadata/properties" xmlns:ns3="2fcbf0f5-e064-4873-b1a9-47e79535b686" targetNamespace="http://schemas.microsoft.com/office/2006/metadata/properties" ma:root="true" ma:fieldsID="e16e4ff0ad3bf39b29a0bf1e876e8d24" ns3:_="">
    <xsd:import namespace="2fcbf0f5-e064-4873-b1a9-47e79535b686"/>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cbf0f5-e064-4873-b1a9-47e79535b6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E88F59-CE43-47C7-BE9A-FD312497268A}">
  <ds:schemaRefs>
    <ds:schemaRef ds:uri="http://schemas.microsoft.com/office/2006/documentManagement/types"/>
    <ds:schemaRef ds:uri="http://schemas.openxmlformats.org/package/2006/metadata/core-properties"/>
    <ds:schemaRef ds:uri="http://schemas.microsoft.com/office/2006/metadata/properties"/>
    <ds:schemaRef ds:uri="http://purl.org/dc/dcmitype/"/>
    <ds:schemaRef ds:uri="http://purl.org/dc/terms/"/>
    <ds:schemaRef ds:uri="http://www.w3.org/XML/1998/namespace"/>
    <ds:schemaRef ds:uri="http://schemas.microsoft.com/office/infopath/2007/PartnerControls"/>
    <ds:schemaRef ds:uri="2fcbf0f5-e064-4873-b1a9-47e79535b686"/>
    <ds:schemaRef ds:uri="http://purl.org/dc/elements/1.1/"/>
  </ds:schemaRefs>
</ds:datastoreItem>
</file>

<file path=customXml/itemProps2.xml><?xml version="1.0" encoding="utf-8"?>
<ds:datastoreItem xmlns:ds="http://schemas.openxmlformats.org/officeDocument/2006/customXml" ds:itemID="{53EB5C6A-A51B-4BA4-92A7-3CF4E5A6C019}">
  <ds:schemaRefs>
    <ds:schemaRef ds:uri="http://schemas.microsoft.com/sharepoint/v3/contenttype/forms"/>
  </ds:schemaRefs>
</ds:datastoreItem>
</file>

<file path=customXml/itemProps3.xml><?xml version="1.0" encoding="utf-8"?>
<ds:datastoreItem xmlns:ds="http://schemas.openxmlformats.org/officeDocument/2006/customXml" ds:itemID="{0FE3C878-061A-4C94-AC8B-6B91D5F460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cbf0f5-e064-4873-b1a9-47e79535b6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3141</TotalTime>
  <Words>891</Words>
  <Application>Microsoft Macintosh PowerPoint</Application>
  <PresentationFormat>Widescreen</PresentationFormat>
  <Paragraphs>140</Paragraphs>
  <Slides>16</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16</vt:i4>
      </vt:variant>
    </vt:vector>
  </HeadingPairs>
  <TitlesOfParts>
    <vt:vector size="33" baseType="lpstr">
      <vt:lpstr>Arial</vt:lpstr>
      <vt:lpstr>Calibri</vt:lpstr>
      <vt:lpstr>Cambria</vt:lpstr>
      <vt:lpstr>Helvetica Neue</vt:lpstr>
      <vt:lpstr>IBM Plex Sans</vt:lpstr>
      <vt:lpstr>IBM Plex Sans Light</vt:lpstr>
      <vt:lpstr>IBM Plex Sans SemiBold</vt:lpstr>
      <vt:lpstr>NexusSerifWebPro</vt:lpstr>
      <vt:lpstr>PT Serif</vt:lpstr>
      <vt:lpstr>Roboto</vt:lpstr>
      <vt:lpstr>Saira Condensed Condensed Light</vt:lpstr>
      <vt:lpstr>Saira Condensed Condensed SemiBold</vt:lpstr>
      <vt:lpstr>Symbol</vt:lpstr>
      <vt:lpstr>System Font Regular</vt:lpstr>
      <vt:lpstr>Times New Roman</vt:lpstr>
      <vt:lpstr>Wingdings</vt:lpstr>
      <vt:lpstr>Office Theme</vt:lpstr>
      <vt:lpstr>WanderSphere AI Tour Geoguide: A Real-Time Sentiment-Driven Travel Recommendation System   </vt:lpstr>
      <vt:lpstr>Agenda</vt:lpstr>
      <vt:lpstr>Team Members</vt:lpstr>
      <vt:lpstr>WanderSphere AI Tour Geoguide: A Real-Time Sentiment-Driven Travel Recommendation System</vt:lpstr>
      <vt:lpstr>Project Work</vt:lpstr>
      <vt:lpstr>Project Work</vt:lpstr>
      <vt:lpstr>Project Work</vt:lpstr>
      <vt:lpstr>Project Work</vt:lpstr>
      <vt:lpstr>Project Work</vt:lpstr>
      <vt:lpstr>Flickr API</vt:lpstr>
      <vt:lpstr>Data Analysis and Data Processing</vt:lpstr>
      <vt:lpstr>Python</vt:lpstr>
      <vt:lpstr>Python Files</vt:lpstr>
      <vt:lpstr>Limitation and Future Work</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LOREM IPSUM DOLOR</dc:title>
  <dc:creator>Ivan Caro</dc:creator>
  <cp:lastModifiedBy>Komal Wavhal</cp:lastModifiedBy>
  <cp:revision>99</cp:revision>
  <dcterms:created xsi:type="dcterms:W3CDTF">2022-06-10T19:28:06Z</dcterms:created>
  <dcterms:modified xsi:type="dcterms:W3CDTF">2024-12-12T15:42:48Z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0x010100C2F5CD487DC4ED41B8412010B6AFA7BC</vt:lpwstr>
  </property>
  <property fmtid="{D5CDD505-2E9C-101B-9397-08002B2CF9AE}" pid="3" name="MSIP_Label_a73fd474-4f3c-44ed-88fb-5cc4bd2471bf_Enabled">
    <vt:lpwstr>true</vt:lpwstr>
  </property>
  <property fmtid="{D5CDD505-2E9C-101B-9397-08002B2CF9AE}" pid="4" name="MSIP_Label_a73fd474-4f3c-44ed-88fb-5cc4bd2471bf_SetDate">
    <vt:lpwstr>2023-09-11T14:25:29Z</vt:lpwstr>
  </property>
  <property fmtid="{D5CDD505-2E9C-101B-9397-08002B2CF9AE}" pid="5" name="MSIP_Label_a73fd474-4f3c-44ed-88fb-5cc4bd2471bf_Method">
    <vt:lpwstr>Standard</vt:lpwstr>
  </property>
  <property fmtid="{D5CDD505-2E9C-101B-9397-08002B2CF9AE}" pid="6" name="MSIP_Label_a73fd474-4f3c-44ed-88fb-5cc4bd2471bf_Name">
    <vt:lpwstr>defa4170-0d19-0005-0004-bc88714345d2</vt:lpwstr>
  </property>
  <property fmtid="{D5CDD505-2E9C-101B-9397-08002B2CF9AE}" pid="7" name="MSIP_Label_a73fd474-4f3c-44ed-88fb-5cc4bd2471bf_SiteId">
    <vt:lpwstr>8d1a69ec-03b5-4345-ae21-dad112f5fb4f</vt:lpwstr>
  </property>
  <property fmtid="{D5CDD505-2E9C-101B-9397-08002B2CF9AE}" pid="8" name="MSIP_Label_a73fd474-4f3c-44ed-88fb-5cc4bd2471bf_ActionId">
    <vt:lpwstr>2b247f71-13b3-467d-9701-7068ec931c57</vt:lpwstr>
  </property>
  <property fmtid="{D5CDD505-2E9C-101B-9397-08002B2CF9AE}" pid="9" name="MSIP_Label_a73fd474-4f3c-44ed-88fb-5cc4bd2471bf_ContentBits">
    <vt:lpwstr>0</vt:lpwstr>
  </property>
</Properties>
</file>